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61" r:id="rId6"/>
    <p:sldId id="263" r:id="rId7"/>
    <p:sldId id="279" r:id="rId8"/>
    <p:sldId id="270" r:id="rId9"/>
    <p:sldId id="262" r:id="rId10"/>
    <p:sldId id="282" r:id="rId11"/>
    <p:sldId id="266" r:id="rId12"/>
    <p:sldId id="281" r:id="rId13"/>
    <p:sldId id="265" r:id="rId14"/>
    <p:sldId id="267" r:id="rId15"/>
    <p:sldId id="268" r:id="rId16"/>
    <p:sldId id="269" r:id="rId17"/>
    <p:sldId id="271" r:id="rId18"/>
    <p:sldId id="272" r:id="rId19"/>
    <p:sldId id="259" r:id="rId20"/>
    <p:sldId id="273" r:id="rId21"/>
    <p:sldId id="274" r:id="rId22"/>
    <p:sldId id="275" r:id="rId23"/>
    <p:sldId id="277" r:id="rId24"/>
    <p:sldId id="278" r:id="rId25"/>
    <p:sldId id="276" r:id="rId26"/>
    <p:sldId id="280" r:id="rId2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outlineViewPr>
    <p:cViewPr>
      <p:scale>
        <a:sx n="33" d="100"/>
        <a:sy n="33" d="100"/>
      </p:scale>
      <p:origin x="0" y="-216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572E6-55DE-4B46-9FB8-430AD903540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5B57CC-E671-42EB-ABE9-000A009618C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5496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B57CC-E671-42EB-ABE9-000A009618CB}" type="slidenum">
              <a:rPr lang="tr-TR" smtClean="0"/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4983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0217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24610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238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016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781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6536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6083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5084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11496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5415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8942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45907-1F64-4EA7-A0B9-3BA07AFC7FE7}" type="datetimeFigureOut">
              <a:rPr lang="tr-TR" smtClean="0"/>
              <a:t>22.11.2022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7DA7B-A7ED-4DC1-9957-1482DF1C780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1651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 smtClean="0"/>
              <a:t>Pubertal</a:t>
            </a:r>
            <a:r>
              <a:rPr lang="tr-TR" dirty="0" smtClean="0"/>
              <a:t> </a:t>
            </a:r>
            <a:r>
              <a:rPr lang="tr-TR" dirty="0" err="1" smtClean="0"/>
              <a:t>Disorders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63292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3.5 </a:t>
            </a:r>
            <a:r>
              <a:rPr lang="tr-TR" dirty="0" err="1" smtClean="0"/>
              <a:t>years</a:t>
            </a:r>
            <a:r>
              <a:rPr lang="tr-TR" dirty="0" smtClean="0"/>
              <a:t> </a:t>
            </a:r>
            <a:r>
              <a:rPr lang="tr-TR" dirty="0" err="1" smtClean="0"/>
              <a:t>old</a:t>
            </a:r>
            <a:r>
              <a:rPr lang="tr-TR" dirty="0" smtClean="0"/>
              <a:t> boy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490958"/>
          </a:xfrm>
        </p:spPr>
        <p:txBody>
          <a:bodyPr/>
          <a:lstStyle/>
          <a:p>
            <a:r>
              <a:rPr lang="tr-TR" dirty="0" err="1" smtClean="0"/>
              <a:t>Admitted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outpatient</a:t>
            </a:r>
            <a:r>
              <a:rPr lang="tr-TR" dirty="0" smtClean="0"/>
              <a:t> </a:t>
            </a:r>
            <a:r>
              <a:rPr lang="tr-TR" dirty="0" err="1" smtClean="0"/>
              <a:t>clinic</a:t>
            </a:r>
            <a:r>
              <a:rPr lang="tr-TR" dirty="0" smtClean="0"/>
              <a:t> </a:t>
            </a:r>
            <a:r>
              <a:rPr lang="tr-TR" dirty="0" err="1" smtClean="0"/>
              <a:t>because</a:t>
            </a:r>
            <a:r>
              <a:rPr lang="tr-TR" dirty="0" smtClean="0"/>
              <a:t> of </a:t>
            </a:r>
            <a:r>
              <a:rPr lang="en-US" dirty="0" smtClean="0"/>
              <a:t>laughing fits that started 5 months ago</a:t>
            </a:r>
            <a:endParaRPr lang="tr-TR" dirty="0" smtClean="0"/>
          </a:p>
          <a:p>
            <a:endParaRPr lang="tr-TR" dirty="0"/>
          </a:p>
          <a:p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laughing</a:t>
            </a:r>
            <a:r>
              <a:rPr lang="tr-TR" dirty="0" smtClean="0"/>
              <a:t> </a:t>
            </a:r>
            <a:r>
              <a:rPr lang="tr-TR" dirty="0" err="1" smtClean="0"/>
              <a:t>episodes</a:t>
            </a:r>
            <a:r>
              <a:rPr lang="tr-TR" dirty="0" smtClean="0"/>
              <a:t> </a:t>
            </a:r>
            <a:r>
              <a:rPr lang="tr-TR" dirty="0" err="1" smtClean="0"/>
              <a:t>increase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emotional</a:t>
            </a:r>
            <a:r>
              <a:rPr lang="tr-TR" dirty="0" smtClean="0"/>
              <a:t> </a:t>
            </a:r>
            <a:r>
              <a:rPr lang="tr-TR" dirty="0" err="1" smtClean="0"/>
              <a:t>situation</a:t>
            </a:r>
            <a:r>
              <a:rPr lang="tr-TR" dirty="0" smtClean="0"/>
              <a:t>(   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stresses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sadness</a:t>
            </a:r>
            <a:r>
              <a:rPr lang="tr-TR" dirty="0" smtClean="0"/>
              <a:t>) </a:t>
            </a:r>
          </a:p>
          <a:p>
            <a:endParaRPr lang="tr-TR" dirty="0"/>
          </a:p>
          <a:p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pubic</a:t>
            </a:r>
            <a:r>
              <a:rPr lang="tr-TR" dirty="0" smtClean="0"/>
              <a:t> </a:t>
            </a:r>
            <a:r>
              <a:rPr lang="tr-TR" dirty="0" err="1" smtClean="0"/>
              <a:t>hairy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penis </a:t>
            </a:r>
            <a:r>
              <a:rPr lang="tr-TR" dirty="0" err="1" smtClean="0"/>
              <a:t>enlargement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noticed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his </a:t>
            </a:r>
            <a:r>
              <a:rPr lang="tr-TR" dirty="0" err="1" smtClean="0"/>
              <a:t>mother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Yukarı Ok 3"/>
          <p:cNvSpPr/>
          <p:nvPr/>
        </p:nvSpPr>
        <p:spPr>
          <a:xfrm>
            <a:off x="9379132" y="3161212"/>
            <a:ext cx="275626" cy="44413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0204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574" y="627645"/>
            <a:ext cx="4474852" cy="5602710"/>
          </a:xfrm>
          <a:prstGeom prst="rect">
            <a:avLst/>
          </a:prstGeom>
        </p:spPr>
      </p:pic>
      <p:sp>
        <p:nvSpPr>
          <p:cNvPr id="3" name="Yuvarlatılmış Dikdörtgen 2"/>
          <p:cNvSpPr/>
          <p:nvPr/>
        </p:nvSpPr>
        <p:spPr>
          <a:xfrm>
            <a:off x="5669280" y="1123406"/>
            <a:ext cx="927463" cy="20900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6232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0"/>
          <a:stretch/>
        </p:blipFill>
        <p:spPr>
          <a:xfrm>
            <a:off x="2463935" y="1163129"/>
            <a:ext cx="6183676" cy="5158674"/>
          </a:xfrm>
          <a:prstGeom prst="rect">
            <a:avLst/>
          </a:prstGeom>
          <a:ln>
            <a:noFill/>
          </a:ln>
        </p:spPr>
      </p:pic>
      <p:sp>
        <p:nvSpPr>
          <p:cNvPr id="3" name="Left Arrow 2"/>
          <p:cNvSpPr/>
          <p:nvPr/>
        </p:nvSpPr>
        <p:spPr>
          <a:xfrm flipV="1">
            <a:off x="8382000" y="2400300"/>
            <a:ext cx="368300" cy="13389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Oval 3"/>
          <p:cNvSpPr/>
          <p:nvPr/>
        </p:nvSpPr>
        <p:spPr>
          <a:xfrm>
            <a:off x="3331029" y="4963886"/>
            <a:ext cx="130628" cy="849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54743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479" y="815613"/>
            <a:ext cx="10496550" cy="5200650"/>
          </a:xfrm>
          <a:prstGeom prst="rect">
            <a:avLst/>
          </a:prstGeom>
        </p:spPr>
      </p:pic>
      <p:sp>
        <p:nvSpPr>
          <p:cNvPr id="3" name="Yuvarlatılmış Dikdörtgen 2"/>
          <p:cNvSpPr/>
          <p:nvPr/>
        </p:nvSpPr>
        <p:spPr>
          <a:xfrm>
            <a:off x="6648994" y="2468880"/>
            <a:ext cx="1254035" cy="30044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6814457" y="5495109"/>
            <a:ext cx="1402080" cy="3048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4696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On his PE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51324"/>
          </a:xfrm>
        </p:spPr>
        <p:txBody>
          <a:bodyPr/>
          <a:lstStyle/>
          <a:p>
            <a:r>
              <a:rPr lang="tr-TR" dirty="0" err="1" smtClean="0"/>
              <a:t>Systemic</a:t>
            </a:r>
            <a:r>
              <a:rPr lang="tr-TR" dirty="0" smtClean="0"/>
              <a:t> </a:t>
            </a:r>
            <a:r>
              <a:rPr lang="tr-TR" dirty="0" err="1" smtClean="0"/>
              <a:t>examination</a:t>
            </a:r>
            <a:r>
              <a:rPr lang="tr-TR" dirty="0" smtClean="0"/>
              <a:t> is  normal</a:t>
            </a:r>
          </a:p>
          <a:p>
            <a:r>
              <a:rPr lang="tr-TR" dirty="0" err="1" smtClean="0"/>
              <a:t>Pubertal</a:t>
            </a:r>
            <a:r>
              <a:rPr lang="tr-TR" dirty="0" smtClean="0"/>
              <a:t> </a:t>
            </a:r>
            <a:r>
              <a:rPr lang="tr-TR" dirty="0" err="1" smtClean="0"/>
              <a:t>evaluation</a:t>
            </a:r>
            <a:r>
              <a:rPr lang="tr-TR" dirty="0" smtClean="0"/>
              <a:t> </a:t>
            </a:r>
          </a:p>
          <a:p>
            <a:pPr lvl="1"/>
            <a:r>
              <a:rPr lang="tr-TR" dirty="0" err="1" smtClean="0"/>
              <a:t>Ax</a:t>
            </a:r>
            <a:r>
              <a:rPr lang="tr-TR" dirty="0" smtClean="0"/>
              <a:t> </a:t>
            </a:r>
            <a:r>
              <a:rPr lang="tr-TR" dirty="0" err="1" smtClean="0"/>
              <a:t>hairy</a:t>
            </a:r>
            <a:r>
              <a:rPr lang="tr-TR" dirty="0" smtClean="0"/>
              <a:t> </a:t>
            </a:r>
            <a:r>
              <a:rPr lang="tr-TR" dirty="0" err="1" smtClean="0"/>
              <a:t>no</a:t>
            </a:r>
            <a:endParaRPr lang="tr-TR" dirty="0" smtClean="0"/>
          </a:p>
          <a:p>
            <a:pPr lvl="1"/>
            <a:r>
              <a:rPr lang="tr-TR" dirty="0" err="1" smtClean="0"/>
              <a:t>Pubic</a:t>
            </a:r>
            <a:r>
              <a:rPr lang="tr-TR" dirty="0" smtClean="0"/>
              <a:t> </a:t>
            </a:r>
            <a:r>
              <a:rPr lang="tr-TR" dirty="0" err="1" smtClean="0"/>
              <a:t>hairy</a:t>
            </a:r>
            <a:r>
              <a:rPr lang="tr-TR" dirty="0" smtClean="0"/>
              <a:t> </a:t>
            </a:r>
            <a:r>
              <a:rPr lang="tr-TR" dirty="0" err="1" smtClean="0"/>
              <a:t>grade</a:t>
            </a:r>
            <a:r>
              <a:rPr lang="tr-TR" dirty="0" smtClean="0"/>
              <a:t> 2</a:t>
            </a:r>
          </a:p>
          <a:p>
            <a:pPr lvl="1"/>
            <a:r>
              <a:rPr lang="tr-TR" dirty="0" smtClean="0"/>
              <a:t>Testis </a:t>
            </a:r>
            <a:r>
              <a:rPr lang="tr-TR" dirty="0" err="1" smtClean="0"/>
              <a:t>volume</a:t>
            </a:r>
            <a:r>
              <a:rPr lang="tr-TR" dirty="0" smtClean="0"/>
              <a:t> </a:t>
            </a:r>
            <a:r>
              <a:rPr lang="tr-TR" dirty="0" smtClean="0"/>
              <a:t>12-10 ml</a:t>
            </a:r>
          </a:p>
          <a:p>
            <a:pPr lvl="1"/>
            <a:r>
              <a:rPr lang="tr-TR" dirty="0" err="1" smtClean="0"/>
              <a:t>Streched</a:t>
            </a:r>
            <a:r>
              <a:rPr lang="tr-TR" dirty="0" smtClean="0"/>
              <a:t> </a:t>
            </a:r>
            <a:r>
              <a:rPr lang="tr-TR" dirty="0" err="1" smtClean="0"/>
              <a:t>penil</a:t>
            </a:r>
            <a:r>
              <a:rPr lang="tr-TR" dirty="0" smtClean="0"/>
              <a:t> </a:t>
            </a:r>
            <a:r>
              <a:rPr lang="tr-TR" dirty="0" err="1" smtClean="0"/>
              <a:t>height</a:t>
            </a:r>
            <a:r>
              <a:rPr lang="tr-TR" dirty="0" smtClean="0"/>
              <a:t>: 8cm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29343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Pubertal </a:t>
            </a:r>
            <a:r>
              <a:rPr lang="en-US" dirty="0" smtClean="0"/>
              <a:t>physiology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Puberty </a:t>
            </a:r>
            <a:r>
              <a:rPr lang="en-US" dirty="0"/>
              <a:t>is the general term for the transition from sexual immaturity to sexual maturity. There are two main physiological events in puberty: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•</a:t>
            </a:r>
            <a:r>
              <a:rPr lang="en-US" b="1" dirty="0" err="1"/>
              <a:t>Gonadarche</a:t>
            </a:r>
            <a:r>
              <a:rPr lang="en-US" dirty="0"/>
              <a:t> is the activation of the gonads by the pituitary hormones follicle-stimulating hormone (FSH) and luteinizing hormone (LH)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•</a:t>
            </a:r>
            <a:r>
              <a:rPr lang="en-US" b="1" dirty="0" err="1"/>
              <a:t>Adrenarche</a:t>
            </a:r>
            <a:r>
              <a:rPr lang="en-US" b="1" dirty="0"/>
              <a:t> </a:t>
            </a:r>
            <a:r>
              <a:rPr lang="en-US" dirty="0"/>
              <a:t>is the increase in production of androgens by the adrenal cortex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04568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Hypothalamic-pituitary-gonadal</a:t>
            </a:r>
            <a:r>
              <a:rPr lang="tr-TR" dirty="0" smtClean="0"/>
              <a:t> </a:t>
            </a:r>
            <a:r>
              <a:rPr lang="tr-TR" dirty="0"/>
              <a:t>(HPG)</a:t>
            </a:r>
            <a:br>
              <a:rPr lang="tr-TR" dirty="0"/>
            </a:br>
            <a:endParaRPr lang="tr-TR" dirty="0"/>
          </a:p>
        </p:txBody>
      </p:sp>
      <p:sp>
        <p:nvSpPr>
          <p:cNvPr id="4" name="Oval 3"/>
          <p:cNvSpPr/>
          <p:nvPr/>
        </p:nvSpPr>
        <p:spPr>
          <a:xfrm>
            <a:off x="4255169" y="1293647"/>
            <a:ext cx="3308684" cy="1593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 smtClean="0"/>
              <a:t>Hypothalamus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Oval 4"/>
          <p:cNvSpPr/>
          <p:nvPr/>
        </p:nvSpPr>
        <p:spPr>
          <a:xfrm>
            <a:off x="4407569" y="3039979"/>
            <a:ext cx="3308684" cy="1593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 smtClean="0"/>
              <a:t>Pituitary</a:t>
            </a:r>
            <a:endParaRPr lang="tr-TR" dirty="0"/>
          </a:p>
        </p:txBody>
      </p:sp>
      <p:sp>
        <p:nvSpPr>
          <p:cNvPr id="6" name="Oval 5"/>
          <p:cNvSpPr/>
          <p:nvPr/>
        </p:nvSpPr>
        <p:spPr>
          <a:xfrm>
            <a:off x="4559969" y="4979321"/>
            <a:ext cx="3308684" cy="1593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/>
              <a:t>Gonad</a:t>
            </a:r>
            <a:r>
              <a:rPr lang="tr-TR" dirty="0"/>
              <a:t> </a:t>
            </a:r>
          </a:p>
        </p:txBody>
      </p:sp>
      <p:sp>
        <p:nvSpPr>
          <p:cNvPr id="8" name="Sola Bükülü Ok 7"/>
          <p:cNvSpPr/>
          <p:nvPr/>
        </p:nvSpPr>
        <p:spPr>
          <a:xfrm>
            <a:off x="7688181" y="1466665"/>
            <a:ext cx="938463" cy="1960019"/>
          </a:xfrm>
          <a:prstGeom prst="curvedLef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9" name="Sola Bükülü Ok 8"/>
          <p:cNvSpPr/>
          <p:nvPr/>
        </p:nvSpPr>
        <p:spPr>
          <a:xfrm>
            <a:off x="7928812" y="3976809"/>
            <a:ext cx="938463" cy="2448054"/>
          </a:xfrm>
          <a:prstGeom prst="curvedLef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8959516" y="1843089"/>
            <a:ext cx="107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GnRH</a:t>
            </a:r>
            <a:r>
              <a:rPr lang="tr-TR" dirty="0"/>
              <a:t> 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7896727" y="2066899"/>
            <a:ext cx="697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/>
              <a:t>+</a:t>
            </a:r>
          </a:p>
          <a:p>
            <a:endParaRPr lang="tr-TR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8069181" y="4912585"/>
            <a:ext cx="697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/>
              <a:t>+</a:t>
            </a:r>
          </a:p>
          <a:p>
            <a:endParaRPr lang="tr-TR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9268327" y="4529468"/>
            <a:ext cx="1079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FSH</a:t>
            </a:r>
          </a:p>
          <a:p>
            <a:r>
              <a:rPr lang="tr-TR" dirty="0"/>
              <a:t>LH  </a:t>
            </a:r>
          </a:p>
        </p:txBody>
      </p:sp>
      <p:sp>
        <p:nvSpPr>
          <p:cNvPr id="16" name="Sağa Bükülü Ok 15"/>
          <p:cNvSpPr/>
          <p:nvPr/>
        </p:nvSpPr>
        <p:spPr>
          <a:xfrm rot="10800000" flipH="1">
            <a:off x="3166313" y="1465475"/>
            <a:ext cx="1123940" cy="5012136"/>
          </a:xfrm>
          <a:prstGeom prst="curvedRigh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17" name="Metin kutusu 16"/>
          <p:cNvSpPr txBox="1"/>
          <p:nvPr/>
        </p:nvSpPr>
        <p:spPr>
          <a:xfrm>
            <a:off x="1912020" y="3442744"/>
            <a:ext cx="1442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err="1" smtClean="0"/>
              <a:t>Testosterone</a:t>
            </a:r>
            <a:r>
              <a:rPr lang="tr-TR" sz="1400" b="1" dirty="0" smtClean="0"/>
              <a:t>(-)</a:t>
            </a:r>
            <a:endParaRPr lang="tr-TR" sz="1400" b="1" dirty="0"/>
          </a:p>
          <a:p>
            <a:r>
              <a:rPr lang="tr-TR" sz="1400" b="1" dirty="0" err="1" smtClean="0"/>
              <a:t>Progesterone</a:t>
            </a:r>
            <a:r>
              <a:rPr lang="tr-TR" sz="1400" b="1" dirty="0" smtClean="0"/>
              <a:t>(-)</a:t>
            </a:r>
            <a:endParaRPr lang="tr-TR" sz="1400" b="1" dirty="0"/>
          </a:p>
          <a:p>
            <a:r>
              <a:rPr lang="tr-TR" sz="1400" b="1" dirty="0" err="1" smtClean="0"/>
              <a:t>Estogen</a:t>
            </a:r>
            <a:r>
              <a:rPr lang="tr-TR" sz="1400" b="1" dirty="0" smtClean="0"/>
              <a:t> (-,+)</a:t>
            </a:r>
            <a:endParaRPr lang="tr-TR" sz="1400" b="1" dirty="0"/>
          </a:p>
          <a:p>
            <a:r>
              <a:rPr lang="tr-TR" dirty="0"/>
              <a:t> </a:t>
            </a:r>
          </a:p>
        </p:txBody>
      </p:sp>
      <p:sp>
        <p:nvSpPr>
          <p:cNvPr id="18" name="Sağa Bükülü Ok 17"/>
          <p:cNvSpPr/>
          <p:nvPr/>
        </p:nvSpPr>
        <p:spPr>
          <a:xfrm rot="10800000" flipH="1">
            <a:off x="3468612" y="3493230"/>
            <a:ext cx="1061278" cy="2708273"/>
          </a:xfrm>
          <a:prstGeom prst="curvedRightArrow">
            <a:avLst/>
          </a:prstGeom>
          <a:solidFill>
            <a:srgbClr val="D50A0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19" name="Metin kutusu 18"/>
          <p:cNvSpPr txBox="1"/>
          <p:nvPr/>
        </p:nvSpPr>
        <p:spPr>
          <a:xfrm>
            <a:off x="3796964" y="4813992"/>
            <a:ext cx="13114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I</a:t>
            </a:r>
            <a:r>
              <a:rPr lang="tr-TR" dirty="0" err="1" smtClean="0"/>
              <a:t>nhibine</a:t>
            </a:r>
            <a:r>
              <a:rPr lang="tr-TR" dirty="0" smtClean="0"/>
              <a:t>(-)</a:t>
            </a:r>
            <a:endParaRPr lang="tr-TR" dirty="0"/>
          </a:p>
          <a:p>
            <a:r>
              <a:rPr lang="tr-TR" dirty="0" err="1" smtClean="0"/>
              <a:t>Activine</a:t>
            </a:r>
            <a:r>
              <a:rPr lang="tr-TR" dirty="0" smtClean="0"/>
              <a:t> </a:t>
            </a:r>
            <a:r>
              <a:rPr lang="tr-TR" dirty="0"/>
              <a:t>(+)</a:t>
            </a:r>
          </a:p>
          <a:p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723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0948" y="649551"/>
            <a:ext cx="7431813" cy="545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7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-114300"/>
            <a:ext cx="8492836" cy="636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34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Tanner Staging,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249986"/>
          </a:xfrm>
        </p:spPr>
        <p:txBody>
          <a:bodyPr>
            <a:normAutofit/>
          </a:bodyPr>
          <a:lstStyle/>
          <a:p>
            <a:r>
              <a:rPr lang="tr-TR" dirty="0"/>
              <a:t>A</a:t>
            </a:r>
            <a:r>
              <a:rPr lang="en-US" dirty="0" err="1" smtClean="0"/>
              <a:t>lso</a:t>
            </a:r>
            <a:r>
              <a:rPr lang="en-US" dirty="0" smtClean="0"/>
              <a:t> </a:t>
            </a:r>
            <a:r>
              <a:rPr lang="en-US" dirty="0"/>
              <a:t>known as </a:t>
            </a:r>
            <a:r>
              <a:rPr lang="en-US" b="1" dirty="0"/>
              <a:t>Sexual Maturity Rating (SMR), </a:t>
            </a:r>
            <a:endParaRPr lang="tr-TR" b="1" dirty="0" smtClean="0"/>
          </a:p>
          <a:p>
            <a:r>
              <a:rPr lang="en-US" dirty="0" smtClean="0"/>
              <a:t>is </a:t>
            </a:r>
            <a:r>
              <a:rPr lang="en-US" dirty="0"/>
              <a:t>an </a:t>
            </a:r>
            <a:r>
              <a:rPr lang="en-US" b="1" dirty="0"/>
              <a:t>objective classification system </a:t>
            </a:r>
            <a:r>
              <a:rPr lang="en-US" dirty="0"/>
              <a:t>that providers use to document </a:t>
            </a:r>
            <a:endParaRPr lang="tr-TR" dirty="0" smtClean="0"/>
          </a:p>
          <a:p>
            <a:r>
              <a:rPr lang="en-US" dirty="0" smtClean="0"/>
              <a:t>track </a:t>
            </a:r>
            <a:r>
              <a:rPr lang="en-US" dirty="0"/>
              <a:t>the development and sequence of secondary sex characteristics of children during puberty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5715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962" y="762000"/>
            <a:ext cx="10358005" cy="3188277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184" y="4202131"/>
            <a:ext cx="10358005" cy="249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525" y="1481031"/>
            <a:ext cx="4460013" cy="399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960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27026"/>
          </a:xfrm>
        </p:spPr>
        <p:txBody>
          <a:bodyPr/>
          <a:lstStyle/>
          <a:p>
            <a:pPr marL="0" indent="0">
              <a:buNone/>
            </a:pPr>
            <a:r>
              <a:rPr lang="tr-TR" dirty="0" smtClean="0"/>
              <a:t/>
            </a:r>
            <a:br>
              <a:rPr lang="tr-TR" dirty="0" smtClean="0"/>
            </a:br>
            <a:r>
              <a:rPr lang="tr-TR" sz="4000" dirty="0" err="1" smtClean="0"/>
              <a:t>What</a:t>
            </a:r>
            <a:r>
              <a:rPr lang="tr-TR" sz="4000" dirty="0" smtClean="0"/>
              <a:t> is </a:t>
            </a:r>
            <a:r>
              <a:rPr lang="tr-TR" sz="4000" dirty="0" err="1" smtClean="0"/>
              <a:t>the</a:t>
            </a:r>
            <a:r>
              <a:rPr lang="tr-TR" sz="4000" dirty="0" smtClean="0"/>
              <a:t> </a:t>
            </a:r>
            <a:r>
              <a:rPr lang="en-US" sz="4000" dirty="0" smtClean="0"/>
              <a:t>secondary sex characteristics of </a:t>
            </a:r>
            <a:r>
              <a:rPr lang="tr-TR" sz="4000" dirty="0" err="1" smtClean="0"/>
              <a:t>boys</a:t>
            </a:r>
            <a:r>
              <a:rPr lang="tr-TR" sz="4000" dirty="0" smtClean="0"/>
              <a:t>?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3154735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771" y="1280886"/>
            <a:ext cx="6156416" cy="4104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10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2704011" y="1724298"/>
            <a:ext cx="5721531" cy="378565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TSH:1,69ıu/ml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St4:1,03ng/dl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ACTH:21,5pg/ml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+mn-lt"/>
              </a:rPr>
              <a:t>C</a:t>
            </a:r>
            <a:r>
              <a:rPr lang="tr-TR" sz="2400" dirty="0" smtClean="0">
                <a:latin typeface="+mn-lt"/>
              </a:rPr>
              <a:t>ortizol:11,56mcg/dl 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FSH:1,55 mIU/ml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LH:0,53 mIU/ml(&lt;0,3)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Testesteron:52,88ng/dl(&lt;10)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17 OHprogesterone:0,26ng/dl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+mn-lt"/>
              </a:rPr>
              <a:t>1,4 </a:t>
            </a:r>
            <a:r>
              <a:rPr lang="tr-TR" sz="2400" dirty="0" smtClean="0">
                <a:latin typeface="+mn-lt"/>
              </a:rPr>
              <a:t>Androstenidione:0,08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DHEAS:6,2 mcg/dl </a:t>
            </a:r>
            <a:endParaRPr lang="tr-TR" sz="2400" dirty="0">
              <a:latin typeface="+mn-lt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612571" y="783771"/>
            <a:ext cx="3814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err="1" smtClean="0"/>
              <a:t>Laboratory</a:t>
            </a:r>
            <a:r>
              <a:rPr lang="tr-TR" sz="2400" dirty="0" smtClean="0"/>
              <a:t> </a:t>
            </a:r>
            <a:r>
              <a:rPr lang="tr-TR" sz="2400" dirty="0" err="1" smtClean="0"/>
              <a:t>Findings</a:t>
            </a:r>
            <a:r>
              <a:rPr lang="tr-TR" sz="2400" dirty="0" smtClean="0"/>
              <a:t>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15278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Bone Age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5601789" cy="995952"/>
          </a:xfrm>
        </p:spPr>
        <p:txBody>
          <a:bodyPr/>
          <a:lstStyle/>
          <a:p>
            <a:pPr marL="0" indent="0">
              <a:buNone/>
            </a:pPr>
            <a:r>
              <a:rPr lang="tr-TR" dirty="0" err="1" smtClean="0"/>
              <a:t>It</a:t>
            </a:r>
            <a:r>
              <a:rPr lang="tr-TR" dirty="0" smtClean="0"/>
              <a:t> is </a:t>
            </a:r>
            <a:r>
              <a:rPr lang="tr-TR" dirty="0" err="1" smtClean="0"/>
              <a:t>appropraite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6 </a:t>
            </a:r>
            <a:r>
              <a:rPr lang="tr-TR" dirty="0" err="1" smtClean="0"/>
              <a:t>years</a:t>
            </a:r>
            <a:r>
              <a:rPr lang="tr-TR" dirty="0" smtClean="0"/>
              <a:t> 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boys</a:t>
            </a: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9336" y="1027906"/>
            <a:ext cx="2965541" cy="358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52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074" y="799899"/>
            <a:ext cx="5136559" cy="631786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4467" y="457201"/>
            <a:ext cx="4032030" cy="487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47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69274" y="1906542"/>
            <a:ext cx="9324703" cy="1325563"/>
          </a:xfrm>
        </p:spPr>
        <p:txBody>
          <a:bodyPr/>
          <a:lstStyle/>
          <a:p>
            <a:r>
              <a:rPr lang="tr-TR" dirty="0" err="1" smtClean="0"/>
              <a:t>Please</a:t>
            </a:r>
            <a:r>
              <a:rPr lang="tr-TR" dirty="0" smtClean="0"/>
              <a:t> say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pathological</a:t>
            </a:r>
            <a:r>
              <a:rPr lang="tr-TR" dirty="0" smtClean="0"/>
              <a:t> </a:t>
            </a:r>
            <a:r>
              <a:rPr lang="tr-TR" dirty="0" err="1" smtClean="0"/>
              <a:t>findings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59534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I</a:t>
            </a:r>
            <a:r>
              <a:rPr lang="tr-TR" dirty="0" smtClean="0"/>
              <a:t>s </a:t>
            </a:r>
            <a:r>
              <a:rPr lang="tr-TR" dirty="0" err="1" smtClean="0"/>
              <a:t>pubic</a:t>
            </a:r>
            <a:r>
              <a:rPr lang="tr-TR" dirty="0" smtClean="0"/>
              <a:t> </a:t>
            </a:r>
            <a:r>
              <a:rPr lang="tr-TR" dirty="0" err="1" smtClean="0"/>
              <a:t>hair</a:t>
            </a:r>
            <a:r>
              <a:rPr lang="tr-TR" dirty="0" smtClean="0"/>
              <a:t> normal at </a:t>
            </a:r>
            <a:r>
              <a:rPr lang="tr-TR" dirty="0" err="1" smtClean="0"/>
              <a:t>this</a:t>
            </a:r>
            <a:r>
              <a:rPr lang="tr-TR" dirty="0" smtClean="0"/>
              <a:t> </a:t>
            </a:r>
            <a:r>
              <a:rPr lang="tr-TR" dirty="0" err="1" smtClean="0"/>
              <a:t>age</a:t>
            </a:r>
            <a:r>
              <a:rPr lang="tr-TR" dirty="0" smtClean="0"/>
              <a:t>?</a:t>
            </a:r>
          </a:p>
          <a:p>
            <a:endParaRPr lang="tr-TR" dirty="0"/>
          </a:p>
          <a:p>
            <a:endParaRPr lang="tr-TR" dirty="0" smtClean="0"/>
          </a:p>
          <a:p>
            <a:r>
              <a:rPr lang="tr-TR" dirty="0" err="1" smtClean="0"/>
              <a:t>What</a:t>
            </a:r>
            <a:r>
              <a:rPr lang="tr-TR" dirty="0" smtClean="0"/>
              <a:t> is </a:t>
            </a:r>
            <a:r>
              <a:rPr lang="tr-TR" dirty="0" err="1" smtClean="0"/>
              <a:t>your</a:t>
            </a:r>
            <a:r>
              <a:rPr lang="tr-TR" dirty="0" smtClean="0"/>
              <a:t> </a:t>
            </a:r>
            <a:r>
              <a:rPr lang="tr-TR" dirty="0" err="1" smtClean="0"/>
              <a:t>opinion</a:t>
            </a:r>
            <a:r>
              <a:rPr lang="tr-TR" dirty="0" smtClean="0"/>
              <a:t> </a:t>
            </a:r>
            <a:r>
              <a:rPr lang="tr-TR" dirty="0" err="1" smtClean="0"/>
              <a:t>about</a:t>
            </a:r>
            <a:r>
              <a:rPr lang="tr-TR" dirty="0" smtClean="0"/>
              <a:t> </a:t>
            </a:r>
            <a:r>
              <a:rPr lang="tr-TR" dirty="0" err="1" smtClean="0"/>
              <a:t>tanner</a:t>
            </a:r>
            <a:r>
              <a:rPr lang="tr-TR" dirty="0" smtClean="0"/>
              <a:t> </a:t>
            </a:r>
            <a:r>
              <a:rPr lang="tr-TR" dirty="0" err="1" smtClean="0"/>
              <a:t>stage</a:t>
            </a:r>
            <a:r>
              <a:rPr lang="tr-TR" dirty="0" smtClean="0"/>
              <a:t>?</a:t>
            </a:r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r>
              <a:rPr lang="tr-TR" dirty="0" err="1" smtClean="0"/>
              <a:t>Hormone</a:t>
            </a:r>
            <a:r>
              <a:rPr lang="tr-TR" dirty="0" smtClean="0"/>
              <a:t> profile is </a:t>
            </a:r>
            <a:r>
              <a:rPr lang="tr-TR" dirty="0" err="1" smtClean="0"/>
              <a:t>suitable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his </a:t>
            </a:r>
            <a:r>
              <a:rPr lang="tr-TR" dirty="0" err="1" smtClean="0"/>
              <a:t>age</a:t>
            </a:r>
            <a:r>
              <a:rPr lang="tr-TR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13568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399903" y="2625000"/>
            <a:ext cx="9298577" cy="1325563"/>
          </a:xfrm>
        </p:spPr>
        <p:txBody>
          <a:bodyPr/>
          <a:lstStyle/>
          <a:p>
            <a:r>
              <a:rPr lang="en-US" dirty="0" smtClean="0"/>
              <a:t>Which test would you like to do next?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61178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760" y="862150"/>
            <a:ext cx="6222229" cy="3647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1903411" y="4758008"/>
            <a:ext cx="8712926" cy="120032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dirty="0" smtClean="0"/>
              <a:t>Starting from the floor of the third ventricle and extending towards the </a:t>
            </a:r>
            <a:r>
              <a:rPr lang="en-US" dirty="0" err="1" smtClean="0"/>
              <a:t>suprasellar</a:t>
            </a:r>
            <a:r>
              <a:rPr lang="en-US" dirty="0" smtClean="0"/>
              <a:t> cistern, a solid lesion of 11*14*15mm in size is observed, with smooth borders, isointense with the cerebral parenchyma in T1W sequence, slightly </a:t>
            </a:r>
            <a:r>
              <a:rPr lang="en-US" dirty="0" err="1" smtClean="0"/>
              <a:t>hyperintense</a:t>
            </a:r>
            <a:r>
              <a:rPr lang="en-US" dirty="0" smtClean="0"/>
              <a:t> in T2W sequence, and does not show staining with contrast material.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91364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666" y="917394"/>
            <a:ext cx="734377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972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Hypothalamic </a:t>
            </a:r>
            <a:r>
              <a:rPr lang="en-US" dirty="0"/>
              <a:t>hamartomas (HH)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smtClean="0"/>
              <a:t>HH </a:t>
            </a:r>
            <a:r>
              <a:rPr lang="en-US" dirty="0" smtClean="0"/>
              <a:t>are </a:t>
            </a:r>
            <a:r>
              <a:rPr lang="en-US" dirty="0"/>
              <a:t>rare, tumor-like </a:t>
            </a:r>
            <a:r>
              <a:rPr lang="en-US" dirty="0" smtClean="0"/>
              <a:t>malformations</a:t>
            </a:r>
            <a:endParaRPr lang="tr-TR" dirty="0" smtClean="0"/>
          </a:p>
          <a:p>
            <a:r>
              <a:rPr lang="en-US" dirty="0" smtClean="0"/>
              <a:t> </a:t>
            </a:r>
            <a:r>
              <a:rPr lang="en-US" dirty="0"/>
              <a:t>occur during fetal development and are present at birth</a:t>
            </a:r>
            <a:r>
              <a:rPr lang="en-US" dirty="0" smtClean="0"/>
              <a:t>.</a:t>
            </a:r>
            <a:endParaRPr lang="tr-TR" dirty="0" smtClean="0"/>
          </a:p>
          <a:p>
            <a:r>
              <a:rPr lang="en-US" dirty="0" smtClean="0"/>
              <a:t> </a:t>
            </a:r>
            <a:r>
              <a:rPr lang="en-US" dirty="0"/>
              <a:t>They are non-progressive lesions and do not expand, spread or metastasize to other locations. </a:t>
            </a:r>
            <a:endParaRPr lang="tr-TR" dirty="0" smtClean="0"/>
          </a:p>
          <a:p>
            <a:r>
              <a:rPr lang="en-US" dirty="0"/>
              <a:t>Two clinical phenotypes of HH are recognized: </a:t>
            </a:r>
            <a:endParaRPr lang="tr-TR" dirty="0" smtClean="0"/>
          </a:p>
          <a:p>
            <a:pPr lvl="1"/>
            <a:r>
              <a:rPr lang="en-US" dirty="0" smtClean="0"/>
              <a:t>1</a:t>
            </a:r>
            <a:r>
              <a:rPr lang="en-US" dirty="0"/>
              <a:t>) central precocious puberty and </a:t>
            </a:r>
            <a:endParaRPr lang="tr-TR" dirty="0" smtClean="0"/>
          </a:p>
          <a:p>
            <a:pPr lvl="1"/>
            <a:r>
              <a:rPr lang="en-US" dirty="0" smtClean="0"/>
              <a:t>2</a:t>
            </a:r>
            <a:r>
              <a:rPr lang="en-US" dirty="0"/>
              <a:t>) epilepsy and related neurobehavioral symptoms. </a:t>
            </a:r>
            <a:endParaRPr lang="tr-TR" dirty="0" smtClean="0"/>
          </a:p>
          <a:p>
            <a:r>
              <a:rPr lang="en-US" dirty="0" smtClean="0"/>
              <a:t>For </a:t>
            </a:r>
            <a:r>
              <a:rPr lang="en-US" dirty="0"/>
              <a:t>those with central precocious puberty only, symptoms may occur as early as 1-3 years of age</a:t>
            </a:r>
            <a:r>
              <a:rPr lang="en-US" dirty="0" smtClean="0"/>
              <a:t>.</a:t>
            </a:r>
            <a:endParaRPr lang="tr-TR" dirty="0" smtClean="0"/>
          </a:p>
          <a:p>
            <a:r>
              <a:rPr lang="en-US" dirty="0"/>
              <a:t>For those with epilepsy, </a:t>
            </a:r>
            <a:r>
              <a:rPr lang="en-US" dirty="0" err="1"/>
              <a:t>gelastic</a:t>
            </a:r>
            <a:r>
              <a:rPr lang="en-US" dirty="0"/>
              <a:t> (laughing) seizures are usually the first symptom, often during infancy.</a:t>
            </a:r>
            <a:endParaRPr lang="tr-TR" dirty="0" smtClean="0"/>
          </a:p>
          <a:p>
            <a:pPr lvl="1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31975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948543" y="1880416"/>
            <a:ext cx="7613468" cy="1325563"/>
          </a:xfrm>
        </p:spPr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puberty</a:t>
            </a:r>
            <a:r>
              <a:rPr lang="tr-TR" dirty="0" smtClean="0"/>
              <a:t> </a:t>
            </a:r>
            <a:r>
              <a:rPr lang="tr-TR" dirty="0" err="1" smtClean="0"/>
              <a:t>precocious</a:t>
            </a:r>
            <a:r>
              <a:rPr lang="tr-TR" dirty="0" smtClean="0"/>
              <a:t>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251063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</a:t>
            </a:r>
            <a:r>
              <a:rPr lang="en-US" dirty="0" err="1" smtClean="0"/>
              <a:t>recocious</a:t>
            </a:r>
            <a:r>
              <a:rPr lang="en-US" dirty="0" smtClean="0"/>
              <a:t> </a:t>
            </a:r>
            <a:r>
              <a:rPr lang="en-US" dirty="0"/>
              <a:t>puberty </a:t>
            </a:r>
            <a:r>
              <a:rPr lang="tr-TR" dirty="0" smtClean="0"/>
              <a:t>is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81891" y="1825625"/>
            <a:ext cx="11152909" cy="1505404"/>
          </a:xfrm>
          <a:solidFill>
            <a:schemeClr val="accent4"/>
          </a:solidFill>
        </p:spPr>
        <p:txBody>
          <a:bodyPr/>
          <a:lstStyle/>
          <a:p>
            <a:pPr marL="0" indent="0">
              <a:buNone/>
            </a:pPr>
            <a:r>
              <a:rPr lang="tr-TR" dirty="0" smtClean="0"/>
              <a:t>A</a:t>
            </a:r>
            <a:r>
              <a:rPr lang="en-US" dirty="0" smtClean="0"/>
              <a:t>s </a:t>
            </a:r>
            <a:r>
              <a:rPr lang="en-US" dirty="0"/>
              <a:t>the appearance of breast development before the age of eight years in girls and </a:t>
            </a:r>
            <a:endParaRPr lang="tr-TR" dirty="0" smtClean="0"/>
          </a:p>
          <a:p>
            <a:pPr marL="0" indent="0">
              <a:buNone/>
            </a:pPr>
            <a:r>
              <a:rPr lang="tr-TR" dirty="0" smtClean="0"/>
              <a:t>T</a:t>
            </a:r>
            <a:r>
              <a:rPr lang="en-US" dirty="0" err="1" smtClean="0"/>
              <a:t>esticular</a:t>
            </a:r>
            <a:r>
              <a:rPr lang="en-US" dirty="0" smtClean="0"/>
              <a:t> </a:t>
            </a:r>
            <a:r>
              <a:rPr lang="en-US" dirty="0"/>
              <a:t>enlargement before the age of nine years in boys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05097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391</Words>
  <Application>Microsoft Office PowerPoint</Application>
  <PresentationFormat>Geniş ekran</PresentationFormat>
  <Paragraphs>80</Paragraphs>
  <Slides>26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Teması</vt:lpstr>
      <vt:lpstr>Pubertal Disorders </vt:lpstr>
      <vt:lpstr>3.5 years old boy </vt:lpstr>
      <vt:lpstr>PowerPoint Sunusu</vt:lpstr>
      <vt:lpstr>PowerPoint Sunusu</vt:lpstr>
      <vt:lpstr>PowerPoint Sunusu</vt:lpstr>
      <vt:lpstr>On his PE</vt:lpstr>
      <vt:lpstr>Pubertal physiology</vt:lpstr>
      <vt:lpstr>Hypothalamic-pituitary-gonadal (HPG) </vt:lpstr>
      <vt:lpstr>PowerPoint Sunusu</vt:lpstr>
      <vt:lpstr>PowerPoint Sunusu</vt:lpstr>
      <vt:lpstr>Tanner Staging, </vt:lpstr>
      <vt:lpstr>PowerPoint Sunusu</vt:lpstr>
      <vt:lpstr>PowerPoint Sunusu</vt:lpstr>
      <vt:lpstr>  </vt:lpstr>
      <vt:lpstr>PowerPoint Sunusu</vt:lpstr>
      <vt:lpstr>PowerPoint Sunusu</vt:lpstr>
      <vt:lpstr>Bone Age </vt:lpstr>
      <vt:lpstr>PowerPoint Sunusu</vt:lpstr>
      <vt:lpstr>Please say the pathological findings </vt:lpstr>
      <vt:lpstr>PowerPoint Sunusu</vt:lpstr>
      <vt:lpstr>Which test would you like to do next?</vt:lpstr>
      <vt:lpstr>PowerPoint Sunusu</vt:lpstr>
      <vt:lpstr>PowerPoint Sunusu</vt:lpstr>
      <vt:lpstr>Hypothalamic hamartomas (HH) </vt:lpstr>
      <vt:lpstr>What is the puberty precocious?</vt:lpstr>
      <vt:lpstr>Precocious puberty is</vt:lpstr>
    </vt:vector>
  </TitlesOfParts>
  <Company>Silentall Unattended Installer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Pubertal Disorder</dc:title>
  <dc:creator>ronaldinho424</dc:creator>
  <cp:lastModifiedBy>ronaldinho424</cp:lastModifiedBy>
  <cp:revision>12</cp:revision>
  <dcterms:created xsi:type="dcterms:W3CDTF">2022-11-22T00:13:40Z</dcterms:created>
  <dcterms:modified xsi:type="dcterms:W3CDTF">2022-11-22T07:33:12Z</dcterms:modified>
</cp:coreProperties>
</file>