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840" r:id="rId1"/>
  </p:sldMasterIdLst>
  <p:notesMasterIdLst>
    <p:notesMasterId r:id="rId94"/>
  </p:notesMasterIdLst>
  <p:sldIdLst>
    <p:sldId id="488" r:id="rId2"/>
    <p:sldId id="335" r:id="rId3"/>
    <p:sldId id="261" r:id="rId4"/>
    <p:sldId id="321" r:id="rId5"/>
    <p:sldId id="322" r:id="rId6"/>
    <p:sldId id="494" r:id="rId7"/>
    <p:sldId id="336" r:id="rId8"/>
    <p:sldId id="493" r:id="rId9"/>
    <p:sldId id="355" r:id="rId10"/>
    <p:sldId id="323" r:id="rId11"/>
    <p:sldId id="495" r:id="rId12"/>
    <p:sldId id="337" r:id="rId13"/>
    <p:sldId id="340" r:id="rId14"/>
    <p:sldId id="498" r:id="rId15"/>
    <p:sldId id="483" r:id="rId16"/>
    <p:sldId id="487" r:id="rId17"/>
    <p:sldId id="489" r:id="rId18"/>
    <p:sldId id="496" r:id="rId19"/>
    <p:sldId id="497" r:id="rId20"/>
    <p:sldId id="358" r:id="rId21"/>
    <p:sldId id="264" r:id="rId22"/>
    <p:sldId id="357" r:id="rId23"/>
    <p:sldId id="326" r:id="rId24"/>
    <p:sldId id="318" r:id="rId25"/>
    <p:sldId id="320" r:id="rId26"/>
    <p:sldId id="343" r:id="rId27"/>
    <p:sldId id="287" r:id="rId28"/>
    <p:sldId id="490" r:id="rId29"/>
    <p:sldId id="288" r:id="rId30"/>
    <p:sldId id="344" r:id="rId31"/>
    <p:sldId id="289" r:id="rId32"/>
    <p:sldId id="345" r:id="rId33"/>
    <p:sldId id="360" r:id="rId34"/>
    <p:sldId id="324" r:id="rId35"/>
    <p:sldId id="346" r:id="rId36"/>
    <p:sldId id="302" r:id="rId37"/>
    <p:sldId id="325" r:id="rId38"/>
    <p:sldId id="364" r:id="rId39"/>
    <p:sldId id="293" r:id="rId40"/>
    <p:sldId id="294" r:id="rId41"/>
    <p:sldId id="296" r:id="rId42"/>
    <p:sldId id="460" r:id="rId43"/>
    <p:sldId id="304" r:id="rId44"/>
    <p:sldId id="499" r:id="rId45"/>
    <p:sldId id="500" r:id="rId46"/>
    <p:sldId id="475" r:id="rId47"/>
    <p:sldId id="476" r:id="rId48"/>
    <p:sldId id="479" r:id="rId49"/>
    <p:sldId id="462" r:id="rId50"/>
    <p:sldId id="463" r:id="rId51"/>
    <p:sldId id="481" r:id="rId52"/>
    <p:sldId id="464" r:id="rId53"/>
    <p:sldId id="465" r:id="rId54"/>
    <p:sldId id="466" r:id="rId55"/>
    <p:sldId id="472" r:id="rId56"/>
    <p:sldId id="477" r:id="rId57"/>
    <p:sldId id="468" r:id="rId58"/>
    <p:sldId id="473" r:id="rId59"/>
    <p:sldId id="297" r:id="rId60"/>
    <p:sldId id="501" r:id="rId61"/>
    <p:sldId id="461" r:id="rId62"/>
    <p:sldId id="429" r:id="rId63"/>
    <p:sldId id="430" r:id="rId64"/>
    <p:sldId id="431" r:id="rId65"/>
    <p:sldId id="432" r:id="rId66"/>
    <p:sldId id="433" r:id="rId67"/>
    <p:sldId id="434" r:id="rId68"/>
    <p:sldId id="435" r:id="rId69"/>
    <p:sldId id="436" r:id="rId70"/>
    <p:sldId id="437" r:id="rId71"/>
    <p:sldId id="438" r:id="rId72"/>
    <p:sldId id="439" r:id="rId73"/>
    <p:sldId id="440" r:id="rId74"/>
    <p:sldId id="441" r:id="rId75"/>
    <p:sldId id="442" r:id="rId76"/>
    <p:sldId id="443" r:id="rId77"/>
    <p:sldId id="444" r:id="rId78"/>
    <p:sldId id="445" r:id="rId79"/>
    <p:sldId id="446" r:id="rId80"/>
    <p:sldId id="447" r:id="rId81"/>
    <p:sldId id="448" r:id="rId82"/>
    <p:sldId id="449" r:id="rId83"/>
    <p:sldId id="450" r:id="rId84"/>
    <p:sldId id="451" r:id="rId85"/>
    <p:sldId id="452" r:id="rId86"/>
    <p:sldId id="453" r:id="rId87"/>
    <p:sldId id="454" r:id="rId88"/>
    <p:sldId id="455" r:id="rId89"/>
    <p:sldId id="456" r:id="rId90"/>
    <p:sldId id="486" r:id="rId91"/>
    <p:sldId id="457" r:id="rId92"/>
    <p:sldId id="502" r:id="rId9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02"/>
    <a:srgbClr val="CCECFF"/>
    <a:srgbClr val="CC00CC"/>
    <a:srgbClr val="2A24FF"/>
    <a:srgbClr val="C5C5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21" autoAdjust="0"/>
    <p:restoredTop sz="94162" autoAdjust="0"/>
  </p:normalViewPr>
  <p:slideViewPr>
    <p:cSldViewPr snapToGrid="0" snapToObjects="1">
      <p:cViewPr varScale="1">
        <p:scale>
          <a:sx n="69" d="100"/>
          <a:sy n="69" d="100"/>
        </p:scale>
        <p:origin x="153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presProps" Target="pres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6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DACE8D-190D-40B9-BEE3-D58EE390BD32}" type="datetimeFigureOut">
              <a:rPr lang="tr-TR" smtClean="0"/>
              <a:t>20.09.2022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255448-4F4A-4FF5-B10C-4248151CD0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48283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55448-4F4A-4FF5-B10C-4248151CD006}" type="slidenum">
              <a:rPr lang="tr-TR" smtClean="0"/>
              <a:t>31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80086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41490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759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546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449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532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155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725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965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207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985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3167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ClipArt">
  <p:cSld name="Başlık, Metin ve Küçük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Küçük Resim Yer Tutucusu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tr-TR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EE6F74-1E76-4982-BDAA-9981F111851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68592829"/>
      </p:ext>
    </p:extLst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endParaRPr lang="tr-TR" noProof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altLang="tr-T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altLang="tr-T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9A5C30-4724-4BB9-8874-1FA073266683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14403735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altLang="tr-T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altLang="tr-T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684F8D-1D5F-4FB2-8D71-0DADD0E4D551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5482158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152400" y="6477000"/>
            <a:ext cx="11352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Copyrights apply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75378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E3D0C-06BC-714A-A537-CC657D4858B6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528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41" r:id="rId1"/>
    <p:sldLayoutId id="2147484842" r:id="rId2"/>
    <p:sldLayoutId id="2147484843" r:id="rId3"/>
    <p:sldLayoutId id="2147484844" r:id="rId4"/>
    <p:sldLayoutId id="2147484845" r:id="rId5"/>
    <p:sldLayoutId id="2147484846" r:id="rId6"/>
    <p:sldLayoutId id="2147484847" r:id="rId7"/>
    <p:sldLayoutId id="2147484848" r:id="rId8"/>
    <p:sldLayoutId id="2147484849" r:id="rId9"/>
    <p:sldLayoutId id="2147484850" r:id="rId10"/>
    <p:sldLayoutId id="2147484851" r:id="rId11"/>
    <p:sldLayoutId id="2147484855" r:id="rId12"/>
    <p:sldLayoutId id="2147484856" r:id="rId13"/>
    <p:sldLayoutId id="2147484857" r:id="rId14"/>
    <p:sldLayoutId id="2147484858" r:id="rId1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8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8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s://mail.google.com/mail/?ui=2&amp;ik=276a574efb&amp;view=att&amp;th=137c2be65a3cb7b5&amp;attid=0.1&amp;disp=inline&amp;realattid=1404045408091812452-1&amp;safe=1&amp;zw" TargetMode="External"/><Relationship Id="rId1" Type="http://schemas.openxmlformats.org/officeDocument/2006/relationships/slideLayout" Target="../slideLayouts/slideLayout8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s://mail.google.com/mail/?ui=2&amp;ik=276a574efb&amp;view=att&amp;th=137c2fb27089338c&amp;attid=0.1&amp;disp=inline&amp;safe=1&amp;zw" TargetMode="External"/><Relationship Id="rId1" Type="http://schemas.openxmlformats.org/officeDocument/2006/relationships/slideLayout" Target="../slideLayouts/slideLayout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s://mail.google.com/mail/?ui=2&amp;ik=276a574efb&amp;view=att&amp;th=137c2f94bdfee5b9&amp;attid=0.1&amp;disp=inline&amp;safe=1&amp;zw" TargetMode="Externa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4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8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142999" y="374073"/>
            <a:ext cx="7155873" cy="3135890"/>
          </a:xfrm>
        </p:spPr>
        <p:txBody>
          <a:bodyPr>
            <a:normAutofit fontScale="90000"/>
          </a:bodyPr>
          <a:lstStyle/>
          <a:p>
            <a:r>
              <a:rPr lang="tr-TR" sz="4800" b="1" dirty="0">
                <a:solidFill>
                  <a:srgbClr val="CC00CC"/>
                </a:solidFill>
                <a:latin typeface="Avenir Black Oblique"/>
                <a:cs typeface="Avenir Black Oblique"/>
              </a:rPr>
              <a:t>PUBERTE, </a:t>
            </a:r>
            <a:r>
              <a:rPr lang="en-US" sz="4800" b="1" dirty="0">
                <a:solidFill>
                  <a:srgbClr val="CC00CC"/>
                </a:solidFill>
                <a:latin typeface="Avenir Black Oblique"/>
                <a:cs typeface="Avenir Black Oblique"/>
              </a:rPr>
              <a:t>PUBERTE PREKOKS</a:t>
            </a:r>
            <a:r>
              <a:rPr lang="tr-TR" sz="4800" b="1" dirty="0">
                <a:solidFill>
                  <a:srgbClr val="CC00CC"/>
                </a:solidFill>
                <a:latin typeface="Avenir Black Oblique"/>
                <a:cs typeface="Avenir Black Oblique"/>
              </a:rPr>
              <a:t/>
            </a:r>
            <a:br>
              <a:rPr lang="tr-TR" sz="4800" b="1" dirty="0">
                <a:solidFill>
                  <a:srgbClr val="CC00CC"/>
                </a:solidFill>
                <a:latin typeface="Avenir Black Oblique"/>
                <a:cs typeface="Avenir Black Oblique"/>
              </a:rPr>
            </a:br>
            <a:r>
              <a:rPr lang="tr-TR" sz="4800" b="1" dirty="0">
                <a:solidFill>
                  <a:srgbClr val="CC00CC"/>
                </a:solidFill>
                <a:latin typeface="Avenir Black Oblique"/>
                <a:cs typeface="Avenir Black Oblique"/>
              </a:rPr>
              <a:t/>
            </a:r>
            <a:br>
              <a:rPr lang="tr-TR" sz="4800" b="1" dirty="0">
                <a:solidFill>
                  <a:srgbClr val="CC00CC"/>
                </a:solidFill>
                <a:latin typeface="Avenir Black Oblique"/>
                <a:cs typeface="Avenir Black Oblique"/>
              </a:rPr>
            </a:br>
            <a:r>
              <a:rPr lang="tr-TR" sz="4800" b="1" dirty="0">
                <a:solidFill>
                  <a:srgbClr val="CC00CC"/>
                </a:solidFill>
                <a:latin typeface="Avenir Black Oblique"/>
                <a:cs typeface="Avenir Black Oblique"/>
              </a:rPr>
              <a:t>PUBERTE PREKOKS VARYANTLARI </a:t>
            </a:r>
            <a:endParaRPr lang="tr-TR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155031" y="4059238"/>
            <a:ext cx="6858000" cy="1655762"/>
          </a:xfrm>
        </p:spPr>
        <p:txBody>
          <a:bodyPr/>
          <a:lstStyle/>
          <a:p>
            <a:r>
              <a:rPr lang="tr-TR" sz="3200" i="1" dirty="0">
                <a:latin typeface="Times New Roman"/>
                <a:cs typeface="Times New Roman"/>
              </a:rPr>
              <a:t>Doç. </a:t>
            </a:r>
            <a:r>
              <a:rPr lang="tr-TR" sz="3200" i="1" dirty="0" err="1">
                <a:latin typeface="Times New Roman"/>
                <a:cs typeface="Times New Roman"/>
              </a:rPr>
              <a:t>Dr</a:t>
            </a:r>
            <a:r>
              <a:rPr lang="tr-TR" sz="3200" i="1" dirty="0">
                <a:latin typeface="Times New Roman"/>
                <a:cs typeface="Times New Roman"/>
              </a:rPr>
              <a:t> Elif </a:t>
            </a:r>
            <a:r>
              <a:rPr lang="tr-TR" sz="3200" i="1" dirty="0" smtClean="0">
                <a:latin typeface="Times New Roman"/>
                <a:cs typeface="Times New Roman"/>
              </a:rPr>
              <a:t>Özsu</a:t>
            </a:r>
          </a:p>
          <a:p>
            <a:r>
              <a:rPr lang="tr-TR" sz="3200" i="1" smtClean="0">
                <a:latin typeface="Times New Roman"/>
                <a:cs typeface="Times New Roman"/>
              </a:rPr>
              <a:t>20</a:t>
            </a:r>
            <a:r>
              <a:rPr lang="tr-TR" sz="3200" i="1" smtClean="0">
                <a:latin typeface="Times New Roman"/>
                <a:cs typeface="Times New Roman"/>
              </a:rPr>
              <a:t>.9.2021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5368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98700" y="2552700"/>
            <a:ext cx="4326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PUBERTE NEDİR ?</a:t>
            </a:r>
            <a:endParaRPr lang="en-US" sz="3600" b="1" dirty="0">
              <a:solidFill>
                <a:srgbClr val="CC00CC"/>
              </a:solidFill>
              <a:latin typeface="Avenir Black Oblique"/>
              <a:cs typeface="Avenir Black Oblique"/>
            </a:endParaRPr>
          </a:p>
        </p:txBody>
      </p:sp>
    </p:spTree>
    <p:extLst>
      <p:ext uri="{BB962C8B-B14F-4D97-AF65-F5344CB8AC3E}">
        <p14:creationId xmlns:p14="http://schemas.microsoft.com/office/powerpoint/2010/main" val="202699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562" y="2733965"/>
            <a:ext cx="8418801" cy="2882899"/>
          </a:xfrm>
          <a:ln>
            <a:solidFill>
              <a:schemeClr val="tx1"/>
            </a:solidFill>
          </a:ln>
        </p:spPr>
        <p:txBody>
          <a:bodyPr>
            <a:normAutofit fontScale="92500"/>
          </a:bodyPr>
          <a:lstStyle/>
          <a:p>
            <a:pPr algn="just">
              <a:lnSpc>
                <a:spcPct val="120000"/>
              </a:lnSpc>
            </a:pPr>
            <a:r>
              <a:rPr lang="tr-TR" sz="2400" dirty="0" smtClean="0">
                <a:latin typeface="Arial"/>
                <a:cs typeface="Arial"/>
              </a:rPr>
              <a:t>Üreme  sisteminin olgunlaştığı</a:t>
            </a:r>
            <a:r>
              <a:rPr lang="tr-TR" sz="2400" dirty="0">
                <a:latin typeface="Arial"/>
                <a:cs typeface="Arial"/>
              </a:rPr>
              <a:t>, </a:t>
            </a:r>
            <a:endParaRPr lang="tr-TR" sz="2400" dirty="0" smtClean="0">
              <a:latin typeface="Arial"/>
              <a:cs typeface="Arial"/>
            </a:endParaRPr>
          </a:p>
          <a:p>
            <a:pPr algn="just">
              <a:lnSpc>
                <a:spcPct val="120000"/>
              </a:lnSpc>
            </a:pPr>
            <a:r>
              <a:rPr lang="tr-TR" sz="2400" dirty="0" smtClean="0">
                <a:latin typeface="Arial"/>
                <a:cs typeface="Arial"/>
              </a:rPr>
              <a:t>G</a:t>
            </a:r>
            <a:r>
              <a:rPr lang="en-US" sz="2400" dirty="0" err="1">
                <a:latin typeface="Arial"/>
                <a:cs typeface="Arial"/>
              </a:rPr>
              <a:t>onadal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err="1">
                <a:latin typeface="Arial"/>
                <a:cs typeface="Arial"/>
              </a:rPr>
              <a:t>olgunlaşmanın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err="1">
                <a:latin typeface="Arial"/>
                <a:cs typeface="Arial"/>
              </a:rPr>
              <a:t>ve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err="1">
                <a:latin typeface="Arial"/>
                <a:cs typeface="Arial"/>
              </a:rPr>
              <a:t>üreme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err="1">
                <a:latin typeface="Arial"/>
                <a:cs typeface="Arial"/>
              </a:rPr>
              <a:t>kapasitesinin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kazanıldığı</a:t>
            </a:r>
            <a:r>
              <a:rPr lang="tr-TR" sz="2400" dirty="0" smtClean="0">
                <a:latin typeface="Arial"/>
                <a:cs typeface="Arial"/>
              </a:rPr>
              <a:t>,</a:t>
            </a:r>
          </a:p>
          <a:p>
            <a:pPr algn="just">
              <a:lnSpc>
                <a:spcPct val="120000"/>
              </a:lnSpc>
            </a:pPr>
            <a:r>
              <a:rPr lang="en-US" sz="2400" dirty="0" err="1" smtClean="0">
                <a:latin typeface="Arial"/>
                <a:cs typeface="Arial"/>
              </a:rPr>
              <a:t>İkincil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cinsiyet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karakterlerinin</a:t>
            </a:r>
            <a:r>
              <a:rPr lang="en-US" sz="2400" dirty="0" smtClean="0">
                <a:latin typeface="Arial"/>
                <a:cs typeface="Arial"/>
              </a:rPr>
              <a:t>,</a:t>
            </a:r>
            <a:endParaRPr lang="tr-TR" sz="2400" dirty="0" smtClean="0">
              <a:latin typeface="Arial"/>
              <a:cs typeface="Arial"/>
            </a:endParaRPr>
          </a:p>
          <a:p>
            <a:pPr algn="just">
              <a:lnSpc>
                <a:spcPct val="120000"/>
              </a:lnSpc>
            </a:pPr>
            <a:r>
              <a:rPr lang="tr-TR" sz="2400" dirty="0" smtClean="0">
                <a:latin typeface="Arial"/>
                <a:cs typeface="Arial"/>
              </a:rPr>
              <a:t>Ç</a:t>
            </a:r>
            <a:r>
              <a:rPr lang="en-US" sz="2400" dirty="0" err="1" smtClean="0">
                <a:latin typeface="Arial"/>
                <a:cs typeface="Arial"/>
              </a:rPr>
              <a:t>ocukluktan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erişkinliğe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geçiş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dönemi</a:t>
            </a:r>
            <a:endParaRPr lang="en-US" sz="2400" dirty="0" smtClean="0">
              <a:latin typeface="Arial"/>
              <a:cs typeface="Arial"/>
            </a:endParaRPr>
          </a:p>
          <a:p>
            <a:endParaRPr lang="en-US" sz="2400" dirty="0">
              <a:latin typeface="Times New Roman"/>
              <a:cs typeface="Times New Roman"/>
            </a:endParaRPr>
          </a:p>
          <a:p>
            <a:r>
              <a:rPr lang="en-US" sz="2400" dirty="0" err="1" smtClean="0">
                <a:latin typeface="Arial"/>
                <a:cs typeface="Arial"/>
              </a:rPr>
              <a:t>Psikolojik-Fizyolojik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değişiklikler</a:t>
            </a:r>
            <a:endParaRPr lang="en-US" sz="2400" dirty="0" smtClean="0"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6713" y="364476"/>
            <a:ext cx="4362450" cy="185737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51538" y="1514475"/>
            <a:ext cx="600075" cy="195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Rectangle 4"/>
          <p:cNvSpPr/>
          <p:nvPr/>
        </p:nvSpPr>
        <p:spPr>
          <a:xfrm>
            <a:off x="8153400" y="1523999"/>
            <a:ext cx="385763" cy="185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5255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14400" y="2552700"/>
            <a:ext cx="63575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PUBERTE NASIL BAŞLAR ?</a:t>
            </a:r>
            <a:endParaRPr lang="en-US" sz="3600" b="1" dirty="0">
              <a:solidFill>
                <a:srgbClr val="CC00CC"/>
              </a:solidFill>
              <a:latin typeface="Avenir Black Oblique"/>
              <a:cs typeface="Avenir Black Oblique"/>
            </a:endParaRPr>
          </a:p>
        </p:txBody>
      </p:sp>
    </p:spTree>
    <p:extLst>
      <p:ext uri="{BB962C8B-B14F-4D97-AF65-F5344CB8AC3E}">
        <p14:creationId xmlns:p14="http://schemas.microsoft.com/office/powerpoint/2010/main" val="360379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1"/>
            <a:ext cx="8229600" cy="825500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latin typeface="+mj-lt"/>
              </a:rPr>
              <a:t>Hipotalamohipofizer</a:t>
            </a:r>
            <a:r>
              <a:rPr lang="en-US" sz="2400" dirty="0" smtClean="0">
                <a:latin typeface="+mj-lt"/>
              </a:rPr>
              <a:t>-gonadal </a:t>
            </a:r>
            <a:r>
              <a:rPr lang="en-US" sz="2400" dirty="0" err="1" smtClean="0">
                <a:latin typeface="+mj-lt"/>
              </a:rPr>
              <a:t>aks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aktivasyonu</a:t>
            </a:r>
            <a:endParaRPr lang="en-US" sz="2400" dirty="0">
              <a:latin typeface="+mj-lt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304800" y="1765300"/>
            <a:ext cx="8562340" cy="3315970"/>
            <a:chOff x="304800" y="1765300"/>
            <a:chExt cx="8562340" cy="3315970"/>
          </a:xfrm>
        </p:grpSpPr>
        <p:pic>
          <p:nvPicPr>
            <p:cNvPr id="6" name="Picture 5"/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00" y="1765300"/>
              <a:ext cx="8562340" cy="331597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" name="Up Arrow 1"/>
            <p:cNvSpPr/>
            <p:nvPr/>
          </p:nvSpPr>
          <p:spPr>
            <a:xfrm>
              <a:off x="5687568" y="4102862"/>
              <a:ext cx="256032" cy="837438"/>
            </a:xfrm>
            <a:prstGeom prst="up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826000" y="5187434"/>
            <a:ext cx="3280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Arial"/>
                <a:cs typeface="Arial"/>
              </a:rPr>
              <a:t>Pulsatil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GnRH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salınımı</a:t>
            </a:r>
            <a:endParaRPr lang="en-US" sz="2400" dirty="0">
              <a:latin typeface="Arial"/>
              <a:cs typeface="Arial"/>
            </a:endParaRPr>
          </a:p>
        </p:txBody>
      </p:sp>
      <p:sp>
        <p:nvSpPr>
          <p:cNvPr id="9" name="İçerik Yer Tutucusu 2"/>
          <p:cNvSpPr txBox="1">
            <a:spLocks/>
          </p:cNvSpPr>
          <p:nvPr/>
        </p:nvSpPr>
        <p:spPr>
          <a:xfrm>
            <a:off x="3062799" y="1296329"/>
            <a:ext cx="6806866" cy="2806533"/>
          </a:xfrm>
          <a:prstGeom prst="rect">
            <a:avLst/>
          </a:prstGeom>
          <a:solidFill>
            <a:srgbClr val="CCECFF"/>
          </a:solidFill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1600" dirty="0" err="1" smtClean="0"/>
              <a:t>Plesantal</a:t>
            </a:r>
            <a:r>
              <a:rPr lang="tr-TR" sz="1600" dirty="0" smtClean="0"/>
              <a:t> </a:t>
            </a:r>
            <a:r>
              <a:rPr lang="tr-TR" sz="1600" dirty="0" err="1" smtClean="0"/>
              <a:t>steroidlere</a:t>
            </a:r>
            <a:r>
              <a:rPr lang="tr-TR" sz="1600" dirty="0" smtClean="0"/>
              <a:t> karsı negatif </a:t>
            </a:r>
            <a:r>
              <a:rPr lang="tr-TR" sz="1600" dirty="0" err="1" smtClean="0"/>
              <a:t>feedback</a:t>
            </a:r>
            <a:r>
              <a:rPr lang="tr-TR" sz="1600" dirty="0" smtClean="0"/>
              <a:t> olmamasından HPG aksi geçici süre  baskılanamaz</a:t>
            </a:r>
          </a:p>
          <a:p>
            <a:r>
              <a:rPr lang="tr-TR" sz="1600" dirty="0" smtClean="0"/>
              <a:t>1 haftadan sonra başlayan  2-3. aya kadar yüksek </a:t>
            </a:r>
            <a:r>
              <a:rPr lang="tr-TR" sz="1600" dirty="0" err="1" smtClean="0"/>
              <a:t>Estrojen</a:t>
            </a:r>
            <a:r>
              <a:rPr lang="tr-TR" sz="1600" dirty="0" smtClean="0"/>
              <a:t> ve Testosteron düzeyleri</a:t>
            </a:r>
          </a:p>
          <a:p>
            <a:r>
              <a:rPr lang="tr-TR" sz="1600" dirty="0" smtClean="0"/>
              <a:t>Gelecekte; </a:t>
            </a:r>
          </a:p>
          <a:p>
            <a:pPr lvl="1"/>
            <a:r>
              <a:rPr lang="tr-TR" sz="1400" dirty="0" err="1" smtClean="0"/>
              <a:t>Genital</a:t>
            </a:r>
            <a:r>
              <a:rPr lang="tr-TR" sz="1400" dirty="0" smtClean="0"/>
              <a:t> organ gelişimi</a:t>
            </a:r>
          </a:p>
          <a:p>
            <a:pPr lvl="1"/>
            <a:r>
              <a:rPr lang="tr-TR" sz="1400" dirty="0" err="1" smtClean="0"/>
              <a:t>Fertilite</a:t>
            </a:r>
            <a:endParaRPr lang="tr-TR" sz="1400" dirty="0" smtClean="0"/>
          </a:p>
          <a:p>
            <a:pPr lvl="1"/>
            <a:r>
              <a:rPr lang="tr-TR" sz="1400" dirty="0" smtClean="0"/>
              <a:t>Vücut </a:t>
            </a:r>
            <a:r>
              <a:rPr lang="tr-TR" sz="1400" dirty="0" err="1" smtClean="0"/>
              <a:t>komposizyonu</a:t>
            </a:r>
            <a:endParaRPr lang="tr-TR" sz="1400" dirty="0" smtClean="0"/>
          </a:p>
          <a:p>
            <a:pPr lvl="1"/>
            <a:r>
              <a:rPr lang="tr-TR" sz="1400" dirty="0" smtClean="0"/>
              <a:t>Kognitif fonksiyonlar için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tr-TR" sz="1600" dirty="0" smtClean="0"/>
              <a:t>       gereklidir</a:t>
            </a:r>
          </a:p>
          <a:p>
            <a:pPr lvl="1"/>
            <a:endParaRPr lang="tr-TR" sz="1400" dirty="0"/>
          </a:p>
        </p:txBody>
      </p:sp>
    </p:spTree>
    <p:extLst>
      <p:ext uri="{BB962C8B-B14F-4D97-AF65-F5344CB8AC3E}">
        <p14:creationId xmlns:p14="http://schemas.microsoft.com/office/powerpoint/2010/main" val="67459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/>
              <a:t>Hipotalamustan</a:t>
            </a:r>
            <a:r>
              <a:rPr lang="tr-TR" dirty="0"/>
              <a:t> </a:t>
            </a:r>
            <a:r>
              <a:rPr lang="tr-TR" dirty="0" err="1" smtClean="0"/>
              <a:t>pulsatil</a:t>
            </a:r>
            <a:r>
              <a:rPr lang="tr-TR" dirty="0" smtClean="0"/>
              <a:t> </a:t>
            </a:r>
            <a:r>
              <a:rPr lang="tr-TR" dirty="0" err="1"/>
              <a:t>GnRH</a:t>
            </a:r>
            <a:r>
              <a:rPr lang="tr-TR" dirty="0"/>
              <a:t> salınımı </a:t>
            </a:r>
            <a:br>
              <a:rPr lang="tr-TR" dirty="0"/>
            </a:br>
            <a:endParaRPr lang="tr-TR" dirty="0"/>
          </a:p>
        </p:txBody>
      </p:sp>
      <p:sp>
        <p:nvSpPr>
          <p:cNvPr id="4" name="Oval 3"/>
          <p:cNvSpPr/>
          <p:nvPr/>
        </p:nvSpPr>
        <p:spPr>
          <a:xfrm>
            <a:off x="2731169" y="1293647"/>
            <a:ext cx="3308684" cy="15939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err="1"/>
              <a:t>H</a:t>
            </a:r>
            <a:r>
              <a:rPr lang="tr-TR" dirty="0" err="1" smtClean="0"/>
              <a:t>ipotalamus</a:t>
            </a:r>
            <a:endParaRPr lang="tr-TR" dirty="0"/>
          </a:p>
        </p:txBody>
      </p:sp>
      <p:sp>
        <p:nvSpPr>
          <p:cNvPr id="5" name="Oval 4"/>
          <p:cNvSpPr/>
          <p:nvPr/>
        </p:nvSpPr>
        <p:spPr>
          <a:xfrm>
            <a:off x="2883569" y="3039979"/>
            <a:ext cx="3308684" cy="15939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Hipofiz</a:t>
            </a:r>
            <a:endParaRPr lang="tr-TR" dirty="0"/>
          </a:p>
        </p:txBody>
      </p:sp>
      <p:sp>
        <p:nvSpPr>
          <p:cNvPr id="6" name="Oval 5"/>
          <p:cNvSpPr/>
          <p:nvPr/>
        </p:nvSpPr>
        <p:spPr>
          <a:xfrm>
            <a:off x="3035969" y="4979321"/>
            <a:ext cx="3308684" cy="15939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err="1" smtClean="0"/>
              <a:t>Gonad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8" name="Sola Bükülü Ok 7"/>
          <p:cNvSpPr/>
          <p:nvPr/>
        </p:nvSpPr>
        <p:spPr>
          <a:xfrm>
            <a:off x="6164180" y="1466664"/>
            <a:ext cx="938463" cy="1960019"/>
          </a:xfrm>
          <a:prstGeom prst="curvedLeftArrow">
            <a:avLst/>
          </a:prstGeom>
          <a:solidFill>
            <a:srgbClr val="D50A0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sp>
        <p:nvSpPr>
          <p:cNvPr id="9" name="Sola Bükülü Ok 8"/>
          <p:cNvSpPr/>
          <p:nvPr/>
        </p:nvSpPr>
        <p:spPr>
          <a:xfrm>
            <a:off x="6404811" y="3976809"/>
            <a:ext cx="938463" cy="2448054"/>
          </a:xfrm>
          <a:prstGeom prst="curvedLeftArrow">
            <a:avLst/>
          </a:prstGeom>
          <a:solidFill>
            <a:srgbClr val="D50A0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sp>
        <p:nvSpPr>
          <p:cNvPr id="10" name="Metin kutusu 9"/>
          <p:cNvSpPr txBox="1"/>
          <p:nvPr/>
        </p:nvSpPr>
        <p:spPr>
          <a:xfrm>
            <a:off x="7435516" y="1843089"/>
            <a:ext cx="1079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GnRH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11" name="Metin kutusu 10"/>
          <p:cNvSpPr txBox="1"/>
          <p:nvPr/>
        </p:nvSpPr>
        <p:spPr>
          <a:xfrm>
            <a:off x="6372726" y="2066898"/>
            <a:ext cx="69783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/>
              <a:t>+</a:t>
            </a:r>
          </a:p>
          <a:p>
            <a:endParaRPr lang="tr-TR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6545180" y="4912584"/>
            <a:ext cx="69783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/>
              <a:t>+</a:t>
            </a:r>
          </a:p>
          <a:p>
            <a:endParaRPr lang="tr-TR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7744327" y="4529467"/>
            <a:ext cx="1079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FSH</a:t>
            </a:r>
          </a:p>
          <a:p>
            <a:r>
              <a:rPr lang="tr-TR" dirty="0" smtClean="0"/>
              <a:t>LH  </a:t>
            </a:r>
            <a:endParaRPr lang="tr-TR" dirty="0"/>
          </a:p>
        </p:txBody>
      </p:sp>
      <p:sp>
        <p:nvSpPr>
          <p:cNvPr id="16" name="Sağa Bükülü Ok 15"/>
          <p:cNvSpPr/>
          <p:nvPr/>
        </p:nvSpPr>
        <p:spPr>
          <a:xfrm rot="10800000" flipH="1">
            <a:off x="1642313" y="1465475"/>
            <a:ext cx="1123940" cy="5012136"/>
          </a:xfrm>
          <a:prstGeom prst="curvedRightArrow">
            <a:avLst/>
          </a:prstGeom>
          <a:solidFill>
            <a:srgbClr val="D50A0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sp>
        <p:nvSpPr>
          <p:cNvPr id="17" name="Metin kutusu 16"/>
          <p:cNvSpPr txBox="1"/>
          <p:nvPr/>
        </p:nvSpPr>
        <p:spPr>
          <a:xfrm>
            <a:off x="388020" y="3442744"/>
            <a:ext cx="14427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 smtClean="0"/>
              <a:t>Cinsiyet Hormonları</a:t>
            </a:r>
          </a:p>
          <a:p>
            <a:r>
              <a:rPr lang="tr-TR" sz="1400" b="1" dirty="0" smtClean="0"/>
              <a:t>Testosteron(-)</a:t>
            </a:r>
          </a:p>
          <a:p>
            <a:r>
              <a:rPr lang="tr-TR" sz="1400" b="1" dirty="0" err="1" smtClean="0"/>
              <a:t>Progesteron</a:t>
            </a:r>
            <a:r>
              <a:rPr lang="tr-TR" sz="1400" b="1" dirty="0" smtClean="0"/>
              <a:t>(-)</a:t>
            </a:r>
          </a:p>
          <a:p>
            <a:r>
              <a:rPr lang="tr-TR" sz="1400" b="1" dirty="0" smtClean="0"/>
              <a:t>Östrojen(-,+)</a:t>
            </a:r>
          </a:p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18" name="Sağa Bükülü Ok 17"/>
          <p:cNvSpPr/>
          <p:nvPr/>
        </p:nvSpPr>
        <p:spPr>
          <a:xfrm rot="10800000" flipH="1">
            <a:off x="1944612" y="3493229"/>
            <a:ext cx="1061278" cy="2708273"/>
          </a:xfrm>
          <a:prstGeom prst="curvedRightArrow">
            <a:avLst/>
          </a:prstGeom>
          <a:solidFill>
            <a:srgbClr val="D50A0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sp>
        <p:nvSpPr>
          <p:cNvPr id="19" name="Metin kutusu 18"/>
          <p:cNvSpPr txBox="1"/>
          <p:nvPr/>
        </p:nvSpPr>
        <p:spPr>
          <a:xfrm>
            <a:off x="2272963" y="4813992"/>
            <a:ext cx="13114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İnhibin</a:t>
            </a:r>
            <a:r>
              <a:rPr lang="tr-TR" dirty="0" smtClean="0"/>
              <a:t>(-)</a:t>
            </a:r>
          </a:p>
          <a:p>
            <a:r>
              <a:rPr lang="tr-TR" dirty="0" err="1" smtClean="0"/>
              <a:t>Aktivin</a:t>
            </a:r>
            <a:r>
              <a:rPr lang="tr-TR" dirty="0" smtClean="0"/>
              <a:t> (+)</a:t>
            </a:r>
          </a:p>
          <a:p>
            <a:r>
              <a:rPr lang="tr-TR" dirty="0" smtClean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7146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3608"/>
            <a:ext cx="8080375" cy="6055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1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NELER OLUR?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17408" y="1861719"/>
            <a:ext cx="7886700" cy="1819943"/>
          </a:xfrm>
          <a:gradFill flip="none" rotWithShape="1">
            <a:gsLst>
              <a:gs pos="0">
                <a:srgbClr val="CC00CC"/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>
            <a:normAutofit lnSpcReduction="10000"/>
          </a:bodyPr>
          <a:lstStyle/>
          <a:p>
            <a:r>
              <a:rPr lang="tr-TR" dirty="0" smtClean="0"/>
              <a:t>Yağ dağılımı değişir</a:t>
            </a:r>
          </a:p>
          <a:p>
            <a:r>
              <a:rPr lang="tr-TR" dirty="0" err="1" smtClean="0"/>
              <a:t>Pubertal</a:t>
            </a:r>
            <a:r>
              <a:rPr lang="tr-TR" dirty="0" smtClean="0"/>
              <a:t> büyüme</a:t>
            </a:r>
          </a:p>
          <a:p>
            <a:r>
              <a:rPr lang="tr-TR" dirty="0" smtClean="0"/>
              <a:t>KMD</a:t>
            </a:r>
          </a:p>
          <a:p>
            <a:r>
              <a:rPr lang="tr-TR" dirty="0" smtClean="0"/>
              <a:t>İskelet olgunlaşması</a:t>
            </a:r>
          </a:p>
          <a:p>
            <a:r>
              <a:rPr lang="tr-TR" dirty="0" err="1" smtClean="0"/>
              <a:t>Epifiz</a:t>
            </a:r>
            <a:r>
              <a:rPr lang="tr-TR" dirty="0" smtClean="0"/>
              <a:t> hatlarında kapanma </a:t>
            </a:r>
          </a:p>
        </p:txBody>
      </p:sp>
    </p:spTree>
    <p:extLst>
      <p:ext uri="{BB962C8B-B14F-4D97-AF65-F5344CB8AC3E}">
        <p14:creationId xmlns:p14="http://schemas.microsoft.com/office/powerpoint/2010/main" val="355745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776567" y="1089212"/>
            <a:ext cx="3469341" cy="4015281"/>
          </a:xfrm>
          <a:prstGeom prst="ellipse">
            <a:avLst/>
          </a:prstGeom>
          <a:gradFill flip="none" rotWithShape="1">
            <a:gsLst>
              <a:gs pos="0">
                <a:srgbClr val="CC00CC">
                  <a:tint val="66000"/>
                  <a:satMod val="160000"/>
                </a:srgbClr>
              </a:gs>
              <a:gs pos="50000">
                <a:srgbClr val="CC00CC">
                  <a:tint val="44500"/>
                  <a:satMod val="160000"/>
                </a:srgbClr>
              </a:gs>
              <a:gs pos="100000">
                <a:srgbClr val="CC00CC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Glutamat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N-metil-D- asetil-aspartat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Adrenalin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Noradrenalin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Prostaglandin E2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Büyüme Faktörleri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tr-TR" sz="2400" dirty="0"/>
          </a:p>
        </p:txBody>
      </p:sp>
      <p:sp>
        <p:nvSpPr>
          <p:cNvPr id="4" name="Oval 3"/>
          <p:cNvSpPr/>
          <p:nvPr/>
        </p:nvSpPr>
        <p:spPr>
          <a:xfrm>
            <a:off x="4625789" y="1258634"/>
            <a:ext cx="3657600" cy="3845859"/>
          </a:xfrm>
          <a:prstGeom prst="ellipse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 smtClean="0"/>
          </a:p>
          <a:p>
            <a:pPr algn="ctr"/>
            <a:endParaRPr lang="tr-TR" dirty="0"/>
          </a:p>
          <a:p>
            <a:pPr algn="ctr"/>
            <a:endParaRPr lang="tr-TR" dirty="0" smtClean="0"/>
          </a:p>
          <a:p>
            <a:pPr algn="ctr"/>
            <a:endParaRPr lang="tr-TR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Gaba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Opoidler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Dopamin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Serotonin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Beta endorfin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Melatonin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VIP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CRH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Nöropeptit Y</a:t>
            </a:r>
          </a:p>
          <a:p>
            <a:pPr algn="ctr"/>
            <a:endParaRPr lang="tr-TR" dirty="0" smtClean="0"/>
          </a:p>
          <a:p>
            <a:pPr algn="ctr"/>
            <a:endParaRPr lang="tr-TR" dirty="0" smtClean="0"/>
          </a:p>
          <a:p>
            <a:pPr algn="ctr"/>
            <a:endParaRPr lang="tr-TR" dirty="0" smtClean="0"/>
          </a:p>
          <a:p>
            <a:pPr algn="ctr"/>
            <a:endParaRPr lang="tr-TR" dirty="0"/>
          </a:p>
        </p:txBody>
      </p:sp>
      <p:sp>
        <p:nvSpPr>
          <p:cNvPr id="5" name="TextBox 4"/>
          <p:cNvSpPr txBox="1"/>
          <p:nvPr/>
        </p:nvSpPr>
        <p:spPr>
          <a:xfrm>
            <a:off x="1483098" y="232130"/>
            <a:ext cx="23196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Uyaran  Maddeler  </a:t>
            </a:r>
            <a:endParaRPr lang="tr-TR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679141" y="264040"/>
            <a:ext cx="23647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Baskılayan maddeler  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324571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200" y="101151"/>
            <a:ext cx="5049642" cy="6673379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7591926" y="2815389"/>
            <a:ext cx="11790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Kısspeptin</a:t>
            </a:r>
            <a:endParaRPr lang="tr-TR" dirty="0" smtClean="0"/>
          </a:p>
          <a:p>
            <a:r>
              <a:rPr lang="tr-TR" dirty="0" smtClean="0"/>
              <a:t>MKRN</a:t>
            </a:r>
          </a:p>
          <a:p>
            <a:r>
              <a:rPr lang="tr-TR" dirty="0" smtClean="0"/>
              <a:t>DLK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9354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Puberte</a:t>
            </a:r>
            <a:r>
              <a:rPr lang="tr-TR" dirty="0" smtClean="0"/>
              <a:t> Başlangıç yaşını neler belirliyor?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Genetik</a:t>
            </a:r>
          </a:p>
          <a:p>
            <a:r>
              <a:rPr lang="tr-TR" dirty="0" smtClean="0"/>
              <a:t>Çevre </a:t>
            </a:r>
          </a:p>
          <a:p>
            <a:r>
              <a:rPr lang="tr-TR" dirty="0" err="1" smtClean="0"/>
              <a:t>Malnutrisyon</a:t>
            </a:r>
            <a:endParaRPr lang="tr-TR" dirty="0" smtClean="0"/>
          </a:p>
          <a:p>
            <a:r>
              <a:rPr lang="tr-TR" dirty="0" smtClean="0"/>
              <a:t>Ağır fiziksel egzersiz</a:t>
            </a:r>
          </a:p>
          <a:p>
            <a:r>
              <a:rPr lang="tr-TR" dirty="0" smtClean="0"/>
              <a:t>Ruhsal travma</a:t>
            </a:r>
          </a:p>
          <a:p>
            <a:r>
              <a:rPr lang="tr-TR" dirty="0" smtClean="0"/>
              <a:t>Yüksek rakım</a:t>
            </a:r>
          </a:p>
        </p:txBody>
      </p:sp>
    </p:spTree>
    <p:extLst>
      <p:ext uri="{BB962C8B-B14F-4D97-AF65-F5344CB8AC3E}">
        <p14:creationId xmlns:p14="http://schemas.microsoft.com/office/powerpoint/2010/main" val="70063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6087" y="1999385"/>
            <a:ext cx="6438962" cy="4617316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68300" y="273051"/>
            <a:ext cx="8229600" cy="172633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2800" b="1" dirty="0" err="1" smtClean="0">
                <a:latin typeface="+mj-lt"/>
              </a:rPr>
              <a:t>Kızlarda</a:t>
            </a:r>
            <a:r>
              <a:rPr lang="en-US" sz="2800" b="1" dirty="0" smtClean="0">
                <a:latin typeface="+mj-lt"/>
              </a:rPr>
              <a:t> meme </a:t>
            </a:r>
            <a:r>
              <a:rPr lang="en-US" sz="2800" b="1" dirty="0" err="1" smtClean="0">
                <a:latin typeface="+mj-lt"/>
              </a:rPr>
              <a:t>gelişiminin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başlaması</a:t>
            </a:r>
            <a:endParaRPr lang="en-US" sz="2800" b="1" dirty="0" smtClean="0">
              <a:latin typeface="+mj-lt"/>
            </a:endParaRPr>
          </a:p>
          <a:p>
            <a:pPr>
              <a:lnSpc>
                <a:spcPct val="110000"/>
              </a:lnSpc>
            </a:pPr>
            <a:r>
              <a:rPr lang="en-US" sz="2800" b="1" dirty="0" err="1" smtClean="0">
                <a:latin typeface="+mj-lt"/>
              </a:rPr>
              <a:t>Erkeklerde</a:t>
            </a:r>
            <a:r>
              <a:rPr lang="en-US" sz="2800" b="1" dirty="0" smtClean="0">
                <a:latin typeface="+mj-lt"/>
              </a:rPr>
              <a:t> testis </a:t>
            </a:r>
            <a:r>
              <a:rPr lang="en-US" sz="2800" b="1" dirty="0" err="1" smtClean="0">
                <a:latin typeface="+mj-lt"/>
              </a:rPr>
              <a:t>hacminin</a:t>
            </a:r>
            <a:r>
              <a:rPr lang="en-US" sz="2800" b="1" dirty="0" smtClean="0">
                <a:latin typeface="+mj-lt"/>
              </a:rPr>
              <a:t>≥ 4cc</a:t>
            </a:r>
          </a:p>
          <a:p>
            <a:pPr>
              <a:lnSpc>
                <a:spcPct val="110000"/>
              </a:lnSpc>
            </a:pPr>
            <a:r>
              <a:rPr lang="en-US" sz="2800" b="1" dirty="0" err="1" smtClean="0">
                <a:latin typeface="+mj-lt"/>
              </a:rPr>
              <a:t>İzole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pubik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ve</a:t>
            </a:r>
            <a:r>
              <a:rPr lang="en-US" sz="2800" b="1" dirty="0" smtClean="0">
                <a:latin typeface="+mj-lt"/>
              </a:rPr>
              <a:t>/</a:t>
            </a:r>
            <a:r>
              <a:rPr lang="en-US" sz="2800" b="1" dirty="0" err="1" smtClean="0">
                <a:latin typeface="+mj-lt"/>
              </a:rPr>
              <a:t>veya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aksiller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tüylenme</a:t>
            </a:r>
            <a:r>
              <a:rPr lang="en-US" sz="2800" b="1" dirty="0" smtClean="0">
                <a:latin typeface="+mj-lt"/>
              </a:rPr>
              <a:t> : </a:t>
            </a:r>
            <a:r>
              <a:rPr lang="en-US" sz="2800" b="1" dirty="0" err="1">
                <a:latin typeface="+mj-lt"/>
              </a:rPr>
              <a:t>A</a:t>
            </a:r>
            <a:r>
              <a:rPr lang="en-US" sz="2800" b="1" dirty="0" err="1" smtClean="0">
                <a:latin typeface="+mj-lt"/>
              </a:rPr>
              <a:t>drenarş</a:t>
            </a:r>
            <a:endParaRPr lang="en-US" sz="2800" b="1" dirty="0"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12" y="1999385"/>
            <a:ext cx="178117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21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27100"/>
            <a:ext cx="7631156" cy="5804972"/>
          </a:xfrm>
          <a:prstGeom prst="rect">
            <a:avLst/>
          </a:prstGeom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438400" y="189429"/>
            <a:ext cx="3975100" cy="521771"/>
          </a:xfrm>
        </p:spPr>
        <p:txBody>
          <a:bodyPr>
            <a:normAutofit/>
          </a:bodyPr>
          <a:lstStyle/>
          <a:p>
            <a:pPr marL="36576" indent="0">
              <a:buNone/>
            </a:pPr>
            <a:r>
              <a:rPr lang="en-US" sz="2400" dirty="0" smtClean="0">
                <a:solidFill>
                  <a:srgbClr val="558ED5"/>
                </a:solidFill>
                <a:latin typeface="Avenir Black Oblique"/>
                <a:cs typeface="Avenir Black Oblique"/>
              </a:rPr>
              <a:t>TANNER EVRELEMESİ</a:t>
            </a:r>
            <a:endParaRPr lang="en-US" sz="2400" dirty="0">
              <a:solidFill>
                <a:srgbClr val="558ED5"/>
              </a:solidFill>
              <a:latin typeface="Avenir Black Oblique"/>
              <a:cs typeface="Avenir Black Oblique"/>
            </a:endParaRPr>
          </a:p>
        </p:txBody>
      </p:sp>
    </p:spTree>
    <p:extLst>
      <p:ext uri="{BB962C8B-B14F-4D97-AF65-F5344CB8AC3E}">
        <p14:creationId xmlns:p14="http://schemas.microsoft.com/office/powerpoint/2010/main" val="16798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253"/>
            <a:ext cx="3918099" cy="4745254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4073043"/>
              </p:ext>
            </p:extLst>
          </p:nvPr>
        </p:nvGraphicFramePr>
        <p:xfrm>
          <a:off x="2658978" y="0"/>
          <a:ext cx="6692110" cy="61677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0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13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26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76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7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Evre 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Pubik kıllanma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Meme Gelişimi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Eşlik eden diğer gelişmeler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8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1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Yok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İnfantil gelişme yok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 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26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2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 err="1">
                          <a:effectLst/>
                        </a:rPr>
                        <a:t>Labiaların</a:t>
                      </a:r>
                      <a:r>
                        <a:rPr lang="tr-TR" sz="1600" dirty="0">
                          <a:effectLst/>
                        </a:rPr>
                        <a:t> </a:t>
                      </a:r>
                      <a:r>
                        <a:rPr lang="tr-TR" sz="1600" dirty="0" err="1">
                          <a:effectLst/>
                        </a:rPr>
                        <a:t>medial</a:t>
                      </a:r>
                      <a:r>
                        <a:rPr lang="tr-TR" sz="1600" dirty="0">
                          <a:effectLst/>
                        </a:rPr>
                        <a:t> kenarlarında seyrek ,hafif kıvırcık 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Meme ve papillada tomurcuklanma , areola çapında artma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Büyüme hızında artma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134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3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Koyu renkte kıllanma, kıllar </a:t>
                      </a:r>
                      <a:r>
                        <a:rPr lang="tr-TR" sz="1600" dirty="0" err="1">
                          <a:effectLst/>
                        </a:rPr>
                        <a:t>mons</a:t>
                      </a:r>
                      <a:r>
                        <a:rPr lang="tr-TR" sz="1600" dirty="0">
                          <a:effectLst/>
                        </a:rPr>
                        <a:t>  </a:t>
                      </a:r>
                      <a:r>
                        <a:rPr lang="tr-TR" sz="1600" dirty="0" err="1">
                          <a:effectLst/>
                        </a:rPr>
                        <a:t>pubis</a:t>
                      </a:r>
                      <a:r>
                        <a:rPr lang="tr-TR" sz="1600" dirty="0">
                          <a:effectLst/>
                        </a:rPr>
                        <a:t> üzerine yayılmaya başlamıştır. Ancak tüm bölgeyi kaplamamıştır. 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Meme ve </a:t>
                      </a:r>
                      <a:r>
                        <a:rPr lang="tr-TR" sz="1600" dirty="0" err="1">
                          <a:effectLst/>
                        </a:rPr>
                        <a:t>areolada</a:t>
                      </a:r>
                      <a:r>
                        <a:rPr lang="tr-TR" sz="1600" dirty="0">
                          <a:effectLst/>
                        </a:rPr>
                        <a:t> belirgin büyüme, </a:t>
                      </a:r>
                      <a:r>
                        <a:rPr lang="tr-TR" sz="1600" dirty="0" err="1">
                          <a:effectLst/>
                        </a:rPr>
                        <a:t>papilla</a:t>
                      </a:r>
                      <a:r>
                        <a:rPr lang="tr-TR" sz="1600" dirty="0">
                          <a:effectLst/>
                        </a:rPr>
                        <a:t> </a:t>
                      </a:r>
                      <a:r>
                        <a:rPr lang="tr-TR" sz="1600" dirty="0" err="1">
                          <a:effectLst/>
                        </a:rPr>
                        <a:t>areola</a:t>
                      </a:r>
                      <a:r>
                        <a:rPr lang="tr-TR" sz="1600" dirty="0">
                          <a:effectLst/>
                        </a:rPr>
                        <a:t> ikinci çıkıntı yapmamış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Zirve büyüme hızı , vaginal mukozada kalınlaşma,aksiller kıllanma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134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4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Kaba kıvırcık kıllanma ama erişkin kadar yaygın değildir, suprapubik bölgede sınırlıdır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Meme </a:t>
                      </a:r>
                      <a:r>
                        <a:rPr lang="tr-TR" sz="1600" dirty="0" err="1">
                          <a:effectLst/>
                        </a:rPr>
                        <a:t>büyümüş,areola</a:t>
                      </a:r>
                      <a:r>
                        <a:rPr lang="tr-TR" sz="1600" dirty="0">
                          <a:effectLst/>
                        </a:rPr>
                        <a:t> 2. Çıkıntı yapmış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 err="1">
                          <a:effectLst/>
                        </a:rPr>
                        <a:t>Menarş</a:t>
                      </a:r>
                      <a:r>
                        <a:rPr lang="tr-TR" sz="1600" dirty="0">
                          <a:effectLst/>
                        </a:rPr>
                        <a:t> olabilir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080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5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Erişkin tipi bacakların medial kısmına yayılmış kıllanma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Erişkine yakın büyüklük,areoladaki kabarıklık gerilemiş, papilla belirgin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28841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3033" y="25209"/>
            <a:ext cx="4159918" cy="561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47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270013"/>
              </p:ext>
            </p:extLst>
          </p:nvPr>
        </p:nvGraphicFramePr>
        <p:xfrm>
          <a:off x="805295" y="0"/>
          <a:ext cx="8006195" cy="69372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470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26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6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40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657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286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Evre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Pubik kıllanma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Testis, skrotal,penis gelişimi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Eşlik eden bulgu ve testis uzun çapı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Prader Orşidometre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99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1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Pigmente kıl yok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Prepubertal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&lt;15mm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1-3 ml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08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2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Penis kökünde seyrek tüyler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Erken testis ve skrotal gelişim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25-33mm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4-9 ml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810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3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Kıllanma daha belirgin , koyu renkte </a:t>
                      </a:r>
                      <a:r>
                        <a:rPr lang="tr-TR" sz="1800" dirty="0" err="1">
                          <a:effectLst/>
                        </a:rPr>
                        <a:t>pubis</a:t>
                      </a:r>
                      <a:r>
                        <a:rPr lang="tr-TR" sz="1800" dirty="0">
                          <a:effectLst/>
                        </a:rPr>
                        <a:t> üzerine yayılır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Penis boy ve kalınlığında artma </a:t>
                      </a:r>
                      <a:r>
                        <a:rPr lang="tr-TR" sz="1800" dirty="0" err="1">
                          <a:effectLst/>
                        </a:rPr>
                        <a:t>skrotum</a:t>
                      </a:r>
                      <a:r>
                        <a:rPr lang="tr-TR" sz="1800" dirty="0">
                          <a:effectLst/>
                        </a:rPr>
                        <a:t> ve testislerde büyüme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Üst dudakta tüylenme, akne 33-40 mm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10-14 ml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334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4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koyu renkli kıvırcık Erişkine benzer kıllanma dağılımı ancak erişkin kadar yaygın değil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Penis </a:t>
                      </a:r>
                      <a:r>
                        <a:rPr lang="tr-TR" sz="1800" dirty="0" err="1">
                          <a:effectLst/>
                        </a:rPr>
                        <a:t>büyüklğünde</a:t>
                      </a:r>
                      <a:r>
                        <a:rPr lang="tr-TR" sz="1800" dirty="0">
                          <a:effectLst/>
                        </a:rPr>
                        <a:t> artma, </a:t>
                      </a:r>
                      <a:r>
                        <a:rPr lang="tr-TR" sz="1800" dirty="0" err="1">
                          <a:effectLst/>
                        </a:rPr>
                        <a:t>skrotumda</a:t>
                      </a:r>
                      <a:r>
                        <a:rPr lang="tr-TR" sz="1800" dirty="0">
                          <a:effectLst/>
                        </a:rPr>
                        <a:t> </a:t>
                      </a:r>
                      <a:r>
                        <a:rPr lang="tr-TR" sz="1800" dirty="0" err="1">
                          <a:effectLst/>
                        </a:rPr>
                        <a:t>pigmentasyon</a:t>
                      </a:r>
                      <a:r>
                        <a:rPr lang="tr-TR" sz="1800" dirty="0">
                          <a:effectLst/>
                        </a:rPr>
                        <a:t> ve derisinde </a:t>
                      </a:r>
                      <a:r>
                        <a:rPr lang="tr-TR" sz="1800" dirty="0" err="1">
                          <a:effectLst/>
                        </a:rPr>
                        <a:t>pürtüklenme</a:t>
                      </a:r>
                      <a:r>
                        <a:rPr lang="tr-TR" sz="1800" dirty="0">
                          <a:effectLst/>
                        </a:rPr>
                        <a:t>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Favorilerin çıkması, 40-45 mm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15-19 ml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048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5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Erişkin tipi bacakların medial yüzünde ve alt abdomene uzanan kıllanma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Erişkin büyüklük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Sakal gelişimi,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&gt;45 mm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20-25 ml 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613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6572913"/>
              </p:ext>
            </p:extLst>
          </p:nvPr>
        </p:nvGraphicFramePr>
        <p:xfrm>
          <a:off x="928254" y="346363"/>
          <a:ext cx="7869382" cy="60267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6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60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97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75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7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Evre 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Pubik kıllanma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Meme Gelişimi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Eşlik eden diğer gelişmeler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8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1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Yok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İnfantil gelişme yok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 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26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2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 err="1">
                          <a:effectLst/>
                        </a:rPr>
                        <a:t>Labiaların</a:t>
                      </a:r>
                      <a:r>
                        <a:rPr lang="tr-TR" sz="1600" dirty="0">
                          <a:effectLst/>
                        </a:rPr>
                        <a:t> </a:t>
                      </a:r>
                      <a:r>
                        <a:rPr lang="tr-TR" sz="1600" dirty="0" err="1">
                          <a:effectLst/>
                        </a:rPr>
                        <a:t>medial</a:t>
                      </a:r>
                      <a:r>
                        <a:rPr lang="tr-TR" sz="1600" dirty="0">
                          <a:effectLst/>
                        </a:rPr>
                        <a:t> kenarlarında seyrek ,hafif kıvırcık 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Meme ve papillada tomurcuklanma , areola çapında artma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Büyüme hızında artma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134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3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Koyu renkte kıllanma, kıllar </a:t>
                      </a:r>
                      <a:r>
                        <a:rPr lang="tr-TR" sz="1600" dirty="0" err="1">
                          <a:effectLst/>
                        </a:rPr>
                        <a:t>mons</a:t>
                      </a:r>
                      <a:r>
                        <a:rPr lang="tr-TR" sz="1600" dirty="0">
                          <a:effectLst/>
                        </a:rPr>
                        <a:t>  </a:t>
                      </a:r>
                      <a:r>
                        <a:rPr lang="tr-TR" sz="1600" dirty="0" err="1">
                          <a:effectLst/>
                        </a:rPr>
                        <a:t>pubis</a:t>
                      </a:r>
                      <a:r>
                        <a:rPr lang="tr-TR" sz="1600" dirty="0">
                          <a:effectLst/>
                        </a:rPr>
                        <a:t> üzerine yayılmaya başlamıştır. Ancak tüm bölgeyi kaplamamıştır. 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Meme ve </a:t>
                      </a:r>
                      <a:r>
                        <a:rPr lang="tr-TR" sz="1600" dirty="0" err="1">
                          <a:effectLst/>
                        </a:rPr>
                        <a:t>areolada</a:t>
                      </a:r>
                      <a:r>
                        <a:rPr lang="tr-TR" sz="1600" dirty="0">
                          <a:effectLst/>
                        </a:rPr>
                        <a:t> belirgin büyüme, </a:t>
                      </a:r>
                      <a:r>
                        <a:rPr lang="tr-TR" sz="1600" dirty="0" err="1">
                          <a:effectLst/>
                        </a:rPr>
                        <a:t>papilla</a:t>
                      </a:r>
                      <a:r>
                        <a:rPr lang="tr-TR" sz="1600" dirty="0">
                          <a:effectLst/>
                        </a:rPr>
                        <a:t> </a:t>
                      </a:r>
                      <a:r>
                        <a:rPr lang="tr-TR" sz="1600" dirty="0" err="1">
                          <a:effectLst/>
                        </a:rPr>
                        <a:t>areola</a:t>
                      </a:r>
                      <a:r>
                        <a:rPr lang="tr-TR" sz="1600" dirty="0">
                          <a:effectLst/>
                        </a:rPr>
                        <a:t> ikinci çıkıntı yapmamış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Zirve büyüme hızı , vaginal mukozada kalınlaşma,aksiller kıllanma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134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4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Kaba kıvırcık kıllanma ama erişkin kadar yaygın değildir, suprapubik bölgede sınırlıdır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Meme </a:t>
                      </a:r>
                      <a:r>
                        <a:rPr lang="tr-TR" sz="1600" dirty="0" err="1">
                          <a:effectLst/>
                        </a:rPr>
                        <a:t>büyümüş,areola</a:t>
                      </a:r>
                      <a:r>
                        <a:rPr lang="tr-TR" sz="1600" dirty="0">
                          <a:effectLst/>
                        </a:rPr>
                        <a:t> 2. Çıkıntı yapmış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 err="1">
                          <a:effectLst/>
                        </a:rPr>
                        <a:t>Menarş</a:t>
                      </a:r>
                      <a:r>
                        <a:rPr lang="tr-TR" sz="1600" dirty="0">
                          <a:effectLst/>
                        </a:rPr>
                        <a:t> olabilir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080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5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Erişkin tipi bacakların medial kısmına yayılmış kıllanma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Erişkine yakın büyüklük,areoladaki kabarıklık gerilemiş, papilla belirgin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242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Kızlarda </a:t>
            </a:r>
            <a:r>
              <a:rPr lang="tr-TR" dirty="0" err="1" smtClean="0"/>
              <a:t>Pubertede</a:t>
            </a:r>
            <a:r>
              <a:rPr lang="tr-TR" dirty="0" smtClean="0"/>
              <a:t> Fiziksel değişiklikler</a:t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 smtClean="0"/>
              <a:t>İlk bulgu meme dokusunda büyüme, Evre 2(10-11 y) </a:t>
            </a:r>
          </a:p>
          <a:p>
            <a:r>
              <a:rPr lang="tr-TR" dirty="0" smtClean="0"/>
              <a:t>Bunu </a:t>
            </a:r>
            <a:r>
              <a:rPr lang="tr-TR" dirty="0" err="1" smtClean="0"/>
              <a:t>pubik</a:t>
            </a:r>
            <a:r>
              <a:rPr lang="tr-TR" dirty="0" smtClean="0"/>
              <a:t> , </a:t>
            </a:r>
            <a:r>
              <a:rPr lang="tr-TR" dirty="0" err="1" smtClean="0"/>
              <a:t>aksiller</a:t>
            </a:r>
            <a:r>
              <a:rPr lang="tr-TR" dirty="0" smtClean="0"/>
              <a:t> kıllanma sonra da </a:t>
            </a:r>
            <a:r>
              <a:rPr lang="tr-TR" dirty="0" err="1" smtClean="0"/>
              <a:t>menras</a:t>
            </a:r>
            <a:r>
              <a:rPr lang="tr-TR" dirty="0" smtClean="0"/>
              <a:t> izler.</a:t>
            </a:r>
          </a:p>
          <a:p>
            <a:r>
              <a:rPr lang="tr-TR" dirty="0" smtClean="0"/>
              <a:t>Kızlarda </a:t>
            </a:r>
            <a:r>
              <a:rPr lang="tr-TR" dirty="0" err="1" smtClean="0"/>
              <a:t>sekonder</a:t>
            </a:r>
            <a:r>
              <a:rPr lang="tr-TR" dirty="0" smtClean="0"/>
              <a:t> cinsiyet özellikleri kazanımı </a:t>
            </a:r>
            <a:r>
              <a:rPr lang="tr-TR" sz="2074" dirty="0" smtClean="0"/>
              <a:t>ortalama</a:t>
            </a:r>
            <a:r>
              <a:rPr lang="tr-TR" dirty="0" smtClean="0"/>
              <a:t> 4 yılda tamamlanır.</a:t>
            </a:r>
          </a:p>
          <a:p>
            <a:r>
              <a:rPr lang="tr-TR" dirty="0" smtClean="0"/>
              <a:t>Kıllanma genellikle meme tomurcuklanmasından 6-12 ay sonra başlar.</a:t>
            </a:r>
          </a:p>
          <a:p>
            <a:r>
              <a:rPr lang="tr-TR" dirty="0" smtClean="0"/>
              <a:t>Meme tomurcuklanmasından </a:t>
            </a:r>
            <a:r>
              <a:rPr lang="tr-TR" dirty="0" err="1" smtClean="0"/>
              <a:t>menarşa</a:t>
            </a:r>
            <a:r>
              <a:rPr lang="tr-TR" dirty="0" smtClean="0"/>
              <a:t> kadar gecen süre ortalama 2-2.5 yıl kadardır.</a:t>
            </a:r>
          </a:p>
          <a:p>
            <a:r>
              <a:rPr lang="tr-TR" dirty="0" smtClean="0"/>
              <a:t>Büyüme atağı genellikle evre 4 de izlenir.</a:t>
            </a:r>
          </a:p>
          <a:p>
            <a:r>
              <a:rPr lang="tr-TR" dirty="0" smtClean="0"/>
              <a:t>Ortalama </a:t>
            </a:r>
            <a:r>
              <a:rPr lang="tr-TR" dirty="0" err="1" smtClean="0"/>
              <a:t>menars</a:t>
            </a:r>
            <a:r>
              <a:rPr lang="tr-TR" dirty="0" smtClean="0"/>
              <a:t> yası 12-13 yaştır.</a:t>
            </a:r>
          </a:p>
          <a:p>
            <a:r>
              <a:rPr lang="tr-TR" dirty="0" err="1" smtClean="0"/>
              <a:t>Menarşın</a:t>
            </a:r>
            <a:r>
              <a:rPr lang="tr-TR" dirty="0" smtClean="0"/>
              <a:t> 10 y önce görülmesi erkendir.</a:t>
            </a:r>
          </a:p>
          <a:p>
            <a:r>
              <a:rPr lang="tr-TR" dirty="0" smtClean="0"/>
              <a:t>İlk </a:t>
            </a:r>
            <a:r>
              <a:rPr lang="tr-TR" dirty="0" err="1" smtClean="0"/>
              <a:t>sikluslar</a:t>
            </a:r>
            <a:r>
              <a:rPr lang="tr-TR" dirty="0" smtClean="0"/>
              <a:t> </a:t>
            </a:r>
            <a:r>
              <a:rPr lang="tr-TR" dirty="0" err="1" smtClean="0"/>
              <a:t>anovulatuardır</a:t>
            </a:r>
            <a:r>
              <a:rPr lang="tr-TR" dirty="0" smtClean="0"/>
              <a:t>.</a:t>
            </a:r>
          </a:p>
          <a:p>
            <a:r>
              <a:rPr lang="tr-TR" dirty="0" err="1" smtClean="0"/>
              <a:t>Ort</a:t>
            </a:r>
            <a:r>
              <a:rPr lang="tr-TR" dirty="0" smtClean="0"/>
              <a:t> boy kazanımı 20-25 cm’dir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785405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Erkeklerde </a:t>
            </a:r>
            <a:r>
              <a:rPr lang="tr-TR" dirty="0" err="1" smtClean="0"/>
              <a:t>pubertede</a:t>
            </a:r>
            <a:r>
              <a:rPr lang="tr-TR" dirty="0" smtClean="0"/>
              <a:t> fiziksel değişiklikler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9-14 yaş</a:t>
            </a:r>
          </a:p>
          <a:p>
            <a:r>
              <a:rPr lang="tr-TR" dirty="0" smtClean="0"/>
              <a:t>Ortalama 2.5-4 yıl sürer.</a:t>
            </a:r>
          </a:p>
          <a:p>
            <a:r>
              <a:rPr lang="tr-TR" dirty="0" smtClean="0"/>
              <a:t>İlk bulgu testis hacminin 4 ml olması(uzun </a:t>
            </a:r>
            <a:r>
              <a:rPr lang="tr-TR" dirty="0" err="1" smtClean="0"/>
              <a:t>cap</a:t>
            </a:r>
            <a:r>
              <a:rPr lang="tr-TR" dirty="0" smtClean="0"/>
              <a:t> 2.5 cm)</a:t>
            </a:r>
          </a:p>
          <a:p>
            <a:r>
              <a:rPr lang="tr-TR" dirty="0" smtClean="0"/>
              <a:t>Testis hacminin artışından yaklaşık 6 ay sonra </a:t>
            </a:r>
            <a:r>
              <a:rPr lang="tr-TR" dirty="0" err="1" smtClean="0"/>
              <a:t>pubik</a:t>
            </a:r>
            <a:r>
              <a:rPr lang="tr-TR" dirty="0" smtClean="0"/>
              <a:t> kıllanma başlar </a:t>
            </a:r>
          </a:p>
          <a:p>
            <a:r>
              <a:rPr lang="tr-TR" dirty="0" err="1" smtClean="0"/>
              <a:t>Aksiller</a:t>
            </a:r>
            <a:r>
              <a:rPr lang="tr-TR" dirty="0" smtClean="0"/>
              <a:t> kıllanma 13-14 yaş civarı başlar</a:t>
            </a:r>
          </a:p>
          <a:p>
            <a:r>
              <a:rPr lang="tr-TR" dirty="0" smtClean="0"/>
              <a:t>Akne seste kalınlaşma</a:t>
            </a:r>
          </a:p>
          <a:p>
            <a:r>
              <a:rPr lang="tr-TR" dirty="0" smtClean="0"/>
              <a:t>Sakal bıyık </a:t>
            </a:r>
          </a:p>
          <a:p>
            <a:r>
              <a:rPr lang="tr-TR" dirty="0" smtClean="0"/>
              <a:t>Kas kitlesinde artma </a:t>
            </a:r>
          </a:p>
          <a:p>
            <a:r>
              <a:rPr lang="tr-TR" dirty="0" smtClean="0"/>
              <a:t>Zirve uzama hızına ulaşıldıktan sonra idrarda sperm görülür</a:t>
            </a:r>
          </a:p>
          <a:p>
            <a:r>
              <a:rPr lang="tr-TR" dirty="0" err="1" smtClean="0"/>
              <a:t>Pubertede</a:t>
            </a:r>
            <a:r>
              <a:rPr lang="tr-TR" dirty="0" smtClean="0"/>
              <a:t> erkeklerin yaklaşık %50’sinde </a:t>
            </a:r>
            <a:r>
              <a:rPr lang="tr-TR" dirty="0" err="1" smtClean="0"/>
              <a:t>jinekomasti</a:t>
            </a:r>
            <a:r>
              <a:rPr lang="tr-TR" dirty="0" smtClean="0"/>
              <a:t> </a:t>
            </a:r>
          </a:p>
          <a:p>
            <a:r>
              <a:rPr lang="tr-TR" dirty="0" smtClean="0"/>
              <a:t>Ortalama boy kazanımı 25-30 cm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3323630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276225"/>
            <a:ext cx="6716712" cy="731838"/>
          </a:xfrm>
          <a:solidFill>
            <a:schemeClr val="bg1"/>
          </a:solidFill>
        </p:spPr>
        <p:txBody>
          <a:bodyPr>
            <a:normAutofit/>
          </a:bodyPr>
          <a:lstStyle/>
          <a:p>
            <a:pPr eaLnBrk="1" hangingPunct="1"/>
            <a:r>
              <a:rPr lang="tr-TR" sz="3600" b="1" dirty="0" smtClean="0">
                <a:solidFill>
                  <a:srgbClr val="CC00CC"/>
                </a:solidFill>
                <a:latin typeface="Calibri" pitchFamily="34" charset="0"/>
                <a:cs typeface="Calibri" pitchFamily="34" charset="0"/>
              </a:rPr>
              <a:t>Pubertal gelişim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036638"/>
            <a:ext cx="8839200" cy="4297362"/>
          </a:xfrm>
        </p:spPr>
        <p:txBody>
          <a:bodyPr/>
          <a:lstStyle/>
          <a:p>
            <a:pPr marL="495300" indent="-495300" eaLnBrk="1" hangingPunct="1">
              <a:lnSpc>
                <a:spcPct val="90000"/>
              </a:lnSpc>
              <a:buFontTx/>
              <a:buNone/>
            </a:pPr>
            <a:endParaRPr lang="tr-TR" sz="2800" dirty="0" smtClean="0"/>
          </a:p>
          <a:p>
            <a:pPr marL="495300" indent="-495300" eaLnBrk="1" hangingPunct="1">
              <a:lnSpc>
                <a:spcPct val="90000"/>
              </a:lnSpc>
              <a:buFontTx/>
              <a:buNone/>
            </a:pPr>
            <a:r>
              <a:rPr lang="tr-TR" sz="2800" dirty="0" smtClean="0">
                <a:cs typeface="Times New Roman" pitchFamily="18" charset="0"/>
              </a:rPr>
              <a:t> </a:t>
            </a:r>
          </a:p>
          <a:p>
            <a:pPr marL="495300" indent="-49530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tr-TR" sz="2800" dirty="0" smtClean="0"/>
              <a:t>K</a:t>
            </a:r>
            <a:r>
              <a:rPr lang="tr-TR" sz="2800" dirty="0" smtClean="0">
                <a:cs typeface="Times New Roman" pitchFamily="18" charset="0"/>
              </a:rPr>
              <a:t>arma</a:t>
            </a:r>
            <a:r>
              <a:rPr lang="tr-TR" sz="2800" dirty="0" smtClean="0"/>
              <a:t>şı</a:t>
            </a:r>
            <a:r>
              <a:rPr lang="tr-TR" sz="2800" dirty="0" smtClean="0">
                <a:cs typeface="Times New Roman" pitchFamily="18" charset="0"/>
              </a:rPr>
              <a:t>k nöro-endokrin mekanizmalarla kontrol  edilmektedir</a:t>
            </a:r>
          </a:p>
          <a:p>
            <a:pPr marL="763588" lvl="1" indent="-4191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tr-TR" sz="2800" dirty="0" smtClean="0"/>
              <a:t>Başlangıç</a:t>
            </a:r>
          </a:p>
          <a:p>
            <a:pPr marL="763588" lvl="1" indent="-4191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tr-TR" sz="2800" dirty="0" smtClean="0"/>
              <a:t>İlerleme</a:t>
            </a:r>
          </a:p>
          <a:p>
            <a:pPr marL="763588" lvl="1" indent="-4191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tr-TR" sz="2800" dirty="0" smtClean="0"/>
              <a:t>Sonlanma </a:t>
            </a:r>
          </a:p>
          <a:p>
            <a:pPr marL="763588" lvl="1" indent="-4191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tr-TR" dirty="0" smtClean="0"/>
              <a:t>          </a:t>
            </a:r>
          </a:p>
          <a:p>
            <a:pPr marL="763588" lvl="1" indent="-4191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tr-TR" sz="2400" dirty="0" smtClean="0"/>
              <a:t>                                                                     </a:t>
            </a:r>
            <a:r>
              <a:rPr lang="tr-TR" sz="2200" dirty="0" smtClean="0"/>
              <a:t>                      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670300" y="3990975"/>
            <a:ext cx="3511550" cy="1271588"/>
            <a:chOff x="1536" y="3312"/>
            <a:chExt cx="2212" cy="801"/>
          </a:xfrm>
        </p:grpSpPr>
        <p:sp>
          <p:nvSpPr>
            <p:cNvPr id="8207" name="Text Box 5"/>
            <p:cNvSpPr txBox="1">
              <a:spLocks noChangeArrowheads="1"/>
            </p:cNvSpPr>
            <p:nvPr/>
          </p:nvSpPr>
          <p:spPr bwMode="auto">
            <a:xfrm>
              <a:off x="1536" y="3744"/>
              <a:ext cx="2212" cy="369"/>
            </a:xfrm>
            <a:prstGeom prst="rect">
              <a:avLst/>
            </a:prstGeom>
            <a:solidFill>
              <a:srgbClr val="CC00CC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itchFamily="2" charset="2"/>
                <a:buNone/>
              </a:pPr>
              <a:r>
                <a:rPr lang="tr-TR" sz="3600" b="1" dirty="0">
                  <a:solidFill>
                    <a:schemeClr val="bg1"/>
                  </a:solidFill>
                  <a:latin typeface="Arial" charset="0"/>
                  <a:cs typeface="Times New Roman" pitchFamily="18" charset="0"/>
                </a:rPr>
                <a:t>Pubertal tempo</a:t>
              </a:r>
              <a:endParaRPr lang="tr-TR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8208" name="AutoShape 6"/>
            <p:cNvSpPr>
              <a:spLocks noChangeArrowheads="1"/>
            </p:cNvSpPr>
            <p:nvPr/>
          </p:nvSpPr>
          <p:spPr bwMode="auto">
            <a:xfrm>
              <a:off x="2448" y="3312"/>
              <a:ext cx="306" cy="384"/>
            </a:xfrm>
            <a:prstGeom prst="downArrow">
              <a:avLst>
                <a:gd name="adj1" fmla="val 50000"/>
                <a:gd name="adj2" fmla="val 31373"/>
              </a:avLst>
            </a:prstGeom>
            <a:solidFill>
              <a:srgbClr val="FF505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r-TR"/>
            </a:p>
          </p:txBody>
        </p:sp>
      </p:grpSp>
      <p:grpSp>
        <p:nvGrpSpPr>
          <p:cNvPr id="8197" name="Group 7"/>
          <p:cNvGrpSpPr>
            <a:grpSpLocks/>
          </p:cNvGrpSpPr>
          <p:nvPr/>
        </p:nvGrpSpPr>
        <p:grpSpPr bwMode="auto">
          <a:xfrm>
            <a:off x="2987675" y="1196975"/>
            <a:ext cx="442913" cy="347663"/>
            <a:chOff x="576" y="837"/>
            <a:chExt cx="279" cy="219"/>
          </a:xfrm>
        </p:grpSpPr>
        <p:sp>
          <p:nvSpPr>
            <p:cNvPr id="8205" name="Oval 8"/>
            <p:cNvSpPr>
              <a:spLocks noChangeArrowheads="1"/>
            </p:cNvSpPr>
            <p:nvPr/>
          </p:nvSpPr>
          <p:spPr bwMode="auto">
            <a:xfrm>
              <a:off x="576" y="912"/>
              <a:ext cx="144" cy="144"/>
            </a:xfrm>
            <a:prstGeom prst="ellips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r-TR"/>
            </a:p>
          </p:txBody>
        </p:sp>
        <p:sp>
          <p:nvSpPr>
            <p:cNvPr id="8206" name="Line 9"/>
            <p:cNvSpPr>
              <a:spLocks noChangeShapeType="1"/>
            </p:cNvSpPr>
            <p:nvPr/>
          </p:nvSpPr>
          <p:spPr bwMode="auto">
            <a:xfrm flipV="1">
              <a:off x="711" y="837"/>
              <a:ext cx="144" cy="96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tr-TR"/>
            </a:p>
          </p:txBody>
        </p:sp>
      </p:grpSp>
      <p:grpSp>
        <p:nvGrpSpPr>
          <p:cNvPr id="8198" name="Group 10"/>
          <p:cNvGrpSpPr>
            <a:grpSpLocks/>
          </p:cNvGrpSpPr>
          <p:nvPr/>
        </p:nvGrpSpPr>
        <p:grpSpPr bwMode="auto">
          <a:xfrm>
            <a:off x="2124075" y="1052513"/>
            <a:ext cx="257175" cy="547687"/>
            <a:chOff x="804" y="807"/>
            <a:chExt cx="162" cy="345"/>
          </a:xfrm>
        </p:grpSpPr>
        <p:sp>
          <p:nvSpPr>
            <p:cNvPr id="8201" name="Oval 11"/>
            <p:cNvSpPr>
              <a:spLocks noChangeArrowheads="1"/>
            </p:cNvSpPr>
            <p:nvPr/>
          </p:nvSpPr>
          <p:spPr bwMode="auto">
            <a:xfrm>
              <a:off x="804" y="807"/>
              <a:ext cx="144" cy="144"/>
            </a:xfrm>
            <a:prstGeom prst="ellipse">
              <a:avLst/>
            </a:prstGeom>
            <a:noFill/>
            <a:ln w="28575">
              <a:solidFill>
                <a:srgbClr val="FF5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r-TR"/>
            </a:p>
          </p:txBody>
        </p:sp>
        <p:grpSp>
          <p:nvGrpSpPr>
            <p:cNvPr id="8202" name="Group 12"/>
            <p:cNvGrpSpPr>
              <a:grpSpLocks/>
            </p:cNvGrpSpPr>
            <p:nvPr/>
          </p:nvGrpSpPr>
          <p:grpSpPr bwMode="auto">
            <a:xfrm>
              <a:off x="813" y="960"/>
              <a:ext cx="153" cy="192"/>
              <a:chOff x="231" y="1008"/>
              <a:chExt cx="183" cy="240"/>
            </a:xfrm>
          </p:grpSpPr>
          <p:sp>
            <p:nvSpPr>
              <p:cNvPr id="8203" name="Line 13"/>
              <p:cNvSpPr>
                <a:spLocks noChangeShapeType="1"/>
              </p:cNvSpPr>
              <p:nvPr/>
            </p:nvSpPr>
            <p:spPr bwMode="auto">
              <a:xfrm>
                <a:off x="323" y="1008"/>
                <a:ext cx="0" cy="240"/>
              </a:xfrm>
              <a:prstGeom prst="line">
                <a:avLst/>
              </a:prstGeom>
              <a:noFill/>
              <a:ln w="28575">
                <a:solidFill>
                  <a:srgbClr val="FF505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8204" name="Line 14"/>
              <p:cNvSpPr>
                <a:spLocks noChangeShapeType="1"/>
              </p:cNvSpPr>
              <p:nvPr/>
            </p:nvSpPr>
            <p:spPr bwMode="auto">
              <a:xfrm>
                <a:off x="231" y="1086"/>
                <a:ext cx="183" cy="0"/>
              </a:xfrm>
              <a:prstGeom prst="line">
                <a:avLst/>
              </a:prstGeom>
              <a:noFill/>
              <a:ln w="28575">
                <a:solidFill>
                  <a:srgbClr val="FF505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</p:grpSp>
      </p:grpSp>
      <p:sp>
        <p:nvSpPr>
          <p:cNvPr id="8199" name="AutoShape 15"/>
          <p:cNvSpPr>
            <a:spLocks/>
          </p:cNvSpPr>
          <p:nvPr/>
        </p:nvSpPr>
        <p:spPr bwMode="auto">
          <a:xfrm>
            <a:off x="2987675" y="2708275"/>
            <a:ext cx="304800" cy="1219200"/>
          </a:xfrm>
          <a:prstGeom prst="rightBrace">
            <a:avLst>
              <a:gd name="adj1" fmla="val 33333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8200" name="Text Box 16"/>
          <p:cNvSpPr txBox="1">
            <a:spLocks noChangeArrowheads="1"/>
          </p:cNvSpPr>
          <p:nvPr/>
        </p:nvSpPr>
        <p:spPr bwMode="auto">
          <a:xfrm>
            <a:off x="3708400" y="2636838"/>
            <a:ext cx="3048000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tr-TR" sz="2600" dirty="0">
                <a:latin typeface="Arial" charset="0"/>
              </a:rPr>
              <a:t>G</a:t>
            </a:r>
            <a:r>
              <a:rPr lang="tr-TR" sz="2600" dirty="0" smtClean="0">
                <a:latin typeface="Arial" charset="0"/>
              </a:rPr>
              <a:t>elişim </a:t>
            </a:r>
            <a:r>
              <a:rPr lang="tr-TR" sz="2600" dirty="0">
                <a:latin typeface="Arial" charset="0"/>
              </a:rPr>
              <a:t>aşamaları her bireyde aynı hızda  olmaz </a:t>
            </a:r>
          </a:p>
        </p:txBody>
      </p:sp>
    </p:spTree>
    <p:extLst>
      <p:ext uri="{BB962C8B-B14F-4D97-AF65-F5344CB8AC3E}">
        <p14:creationId xmlns:p14="http://schemas.microsoft.com/office/powerpoint/2010/main" val="367871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9138"/>
            <a:ext cx="74676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PUBERTE NE ZAMAN BAŞLAR?</a:t>
            </a:r>
            <a:endParaRPr lang="en-US" sz="3200" b="1" dirty="0">
              <a:solidFill>
                <a:srgbClr val="CC00CC"/>
              </a:solidFill>
              <a:latin typeface="Avenir Black Oblique"/>
              <a:cs typeface="Avenir Black Oblique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809999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Kızlar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            8-13 </a:t>
            </a:r>
            <a:r>
              <a:rPr lang="en-US" sz="24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yaş</a:t>
            </a:r>
            <a:endParaRPr lang="en-US" sz="24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r>
              <a:rPr lang="en-US" sz="24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Erkekler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        9-14 </a:t>
            </a:r>
            <a:r>
              <a:rPr lang="en-US" sz="24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yaş</a:t>
            </a:r>
            <a:endParaRPr lang="en-US" sz="24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955800" y="2641600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955800" y="2968625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299" y="3457575"/>
            <a:ext cx="5167825" cy="22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11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5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1000" y="685800"/>
            <a:ext cx="3962400" cy="1752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tr-TR" sz="2800" dirty="0" smtClean="0"/>
          </a:p>
          <a:p>
            <a:pPr eaLnBrk="1" hangingPunct="1">
              <a:lnSpc>
                <a:spcPct val="90000"/>
              </a:lnSpc>
            </a:pPr>
            <a:r>
              <a:rPr lang="tr-TR" sz="2800" dirty="0" smtClean="0"/>
              <a:t>Maturasyon</a:t>
            </a:r>
          </a:p>
          <a:p>
            <a:pPr lvl="1" eaLnBrk="1" hangingPunct="1">
              <a:lnSpc>
                <a:spcPct val="90000"/>
              </a:lnSpc>
            </a:pPr>
            <a:r>
              <a:rPr lang="tr-TR" sz="2400" dirty="0" smtClean="0"/>
              <a:t>Somatik</a:t>
            </a:r>
          </a:p>
          <a:p>
            <a:pPr lvl="1" eaLnBrk="1" hangingPunct="1">
              <a:lnSpc>
                <a:spcPct val="90000"/>
              </a:lnSpc>
            </a:pPr>
            <a:r>
              <a:rPr lang="tr-TR" sz="2400" dirty="0" smtClean="0"/>
              <a:t>Kemik yaşı (10-11)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599781" y="2203450"/>
            <a:ext cx="4038600" cy="4572000"/>
            <a:chOff x="2976" y="1344"/>
            <a:chExt cx="2544" cy="2880"/>
          </a:xfrm>
        </p:grpSpPr>
        <p:sp>
          <p:nvSpPr>
            <p:cNvPr id="7180" name="AutoShape 4"/>
            <p:cNvSpPr>
              <a:spLocks noChangeArrowheads="1"/>
            </p:cNvSpPr>
            <p:nvPr/>
          </p:nvSpPr>
          <p:spPr bwMode="auto">
            <a:xfrm>
              <a:off x="3456" y="1344"/>
              <a:ext cx="306" cy="615"/>
            </a:xfrm>
            <a:prstGeom prst="downArrow">
              <a:avLst>
                <a:gd name="adj1" fmla="val 50000"/>
                <a:gd name="adj2" fmla="val 50245"/>
              </a:avLst>
            </a:prstGeom>
            <a:solidFill>
              <a:srgbClr val="CC00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r-TR"/>
            </a:p>
          </p:txBody>
        </p:sp>
        <p:sp>
          <p:nvSpPr>
            <p:cNvPr id="7181" name="Text Box 5"/>
            <p:cNvSpPr txBox="1">
              <a:spLocks noChangeArrowheads="1"/>
            </p:cNvSpPr>
            <p:nvPr/>
          </p:nvSpPr>
          <p:spPr bwMode="auto">
            <a:xfrm>
              <a:off x="3168" y="1920"/>
              <a:ext cx="1313" cy="5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tr-TR" sz="2400" dirty="0">
                  <a:latin typeface="Arial" charset="0"/>
                </a:rPr>
                <a:t>Pubertenin</a:t>
              </a:r>
            </a:p>
            <a:p>
              <a:pPr>
                <a:spcBef>
                  <a:spcPct val="20000"/>
                </a:spcBef>
              </a:pPr>
              <a:r>
                <a:rPr lang="tr-TR" sz="2400" dirty="0">
                  <a:latin typeface="Arial" charset="0"/>
                </a:rPr>
                <a:t>biyolojik saati </a:t>
              </a:r>
            </a:p>
          </p:txBody>
        </p:sp>
        <p:pic>
          <p:nvPicPr>
            <p:cNvPr id="7182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76" y="2496"/>
              <a:ext cx="1682" cy="1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183" name="AutoShape 7"/>
            <p:cNvSpPr>
              <a:spLocks noChangeArrowheads="1"/>
            </p:cNvSpPr>
            <p:nvPr/>
          </p:nvSpPr>
          <p:spPr bwMode="auto">
            <a:xfrm rot="2700000">
              <a:off x="4268" y="1650"/>
              <a:ext cx="212" cy="615"/>
            </a:xfrm>
            <a:prstGeom prst="downArrow">
              <a:avLst>
                <a:gd name="adj1" fmla="val 50000"/>
                <a:gd name="adj2" fmla="val 72524"/>
              </a:avLst>
            </a:prstGeom>
            <a:solidFill>
              <a:srgbClr val="8D7EE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r-TR"/>
            </a:p>
          </p:txBody>
        </p:sp>
        <p:sp>
          <p:nvSpPr>
            <p:cNvPr id="7184" name="Text Box 8"/>
            <p:cNvSpPr txBox="1">
              <a:spLocks noChangeArrowheads="1"/>
            </p:cNvSpPr>
            <p:nvPr/>
          </p:nvSpPr>
          <p:spPr bwMode="auto">
            <a:xfrm>
              <a:off x="4594" y="1420"/>
              <a:ext cx="92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tr-TR" sz="2800" b="1">
                  <a:solidFill>
                    <a:srgbClr val="8D7EE6"/>
                  </a:solidFill>
                  <a:latin typeface="Arial" charset="0"/>
                </a:rPr>
                <a:t>genler</a:t>
              </a:r>
            </a:p>
          </p:txBody>
        </p:sp>
      </p:grpSp>
      <p:sp>
        <p:nvSpPr>
          <p:cNvPr id="451593" name="Text Box 9"/>
          <p:cNvSpPr txBox="1">
            <a:spLocks noChangeArrowheads="1"/>
          </p:cNvSpPr>
          <p:nvPr/>
        </p:nvSpPr>
        <p:spPr bwMode="auto">
          <a:xfrm>
            <a:off x="393700" y="2824163"/>
            <a:ext cx="2244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tr-TR" sz="3200">
                <a:latin typeface="Arial" charset="0"/>
              </a:rPr>
              <a:t> Beslenme</a:t>
            </a:r>
            <a:endParaRPr lang="tr-TR" sz="2400">
              <a:latin typeface="Arial" charset="0"/>
            </a:endParaRPr>
          </a:p>
        </p:txBody>
      </p:sp>
      <p:sp>
        <p:nvSpPr>
          <p:cNvPr id="451594" name="Text Box 10"/>
          <p:cNvSpPr txBox="1">
            <a:spLocks noChangeArrowheads="1"/>
          </p:cNvSpPr>
          <p:nvPr/>
        </p:nvSpPr>
        <p:spPr bwMode="auto">
          <a:xfrm>
            <a:off x="409575" y="3367088"/>
            <a:ext cx="17494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tr-TR" sz="3200" dirty="0">
                <a:latin typeface="Arial" charset="0"/>
              </a:rPr>
              <a:t> Aktivite</a:t>
            </a:r>
            <a:endParaRPr lang="tr-TR" sz="2400" dirty="0">
              <a:latin typeface="Arial" charset="0"/>
            </a:endParaRPr>
          </a:p>
        </p:txBody>
      </p:sp>
      <p:sp>
        <p:nvSpPr>
          <p:cNvPr id="451595" name="Text Box 11"/>
          <p:cNvSpPr txBox="1">
            <a:spLocks noChangeArrowheads="1"/>
          </p:cNvSpPr>
          <p:nvPr/>
        </p:nvSpPr>
        <p:spPr bwMode="auto">
          <a:xfrm>
            <a:off x="365125" y="2209800"/>
            <a:ext cx="37099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tr-TR" sz="3200" dirty="0">
                <a:latin typeface="Arial" charset="0"/>
              </a:rPr>
              <a:t> Emosyonel durum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4211638" y="765175"/>
            <a:ext cx="2301875" cy="3200400"/>
            <a:chOff x="2688" y="336"/>
            <a:chExt cx="1450" cy="2016"/>
          </a:xfrm>
        </p:grpSpPr>
        <p:sp>
          <p:nvSpPr>
            <p:cNvPr id="7178" name="AutoShape 13"/>
            <p:cNvSpPr>
              <a:spLocks/>
            </p:cNvSpPr>
            <p:nvPr/>
          </p:nvSpPr>
          <p:spPr bwMode="auto">
            <a:xfrm>
              <a:off x="2688" y="336"/>
              <a:ext cx="240" cy="2016"/>
            </a:xfrm>
            <a:prstGeom prst="rightBrace">
              <a:avLst>
                <a:gd name="adj1" fmla="val 70000"/>
                <a:gd name="adj2" fmla="val 47273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r-TR"/>
            </a:p>
          </p:txBody>
        </p:sp>
        <p:sp>
          <p:nvSpPr>
            <p:cNvPr id="7179" name="Text Box 14"/>
            <p:cNvSpPr txBox="1">
              <a:spLocks noChangeArrowheads="1"/>
            </p:cNvSpPr>
            <p:nvPr/>
          </p:nvSpPr>
          <p:spPr bwMode="auto">
            <a:xfrm>
              <a:off x="3024" y="1152"/>
              <a:ext cx="1114" cy="288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tr-TR" sz="2400" dirty="0">
                  <a:solidFill>
                    <a:schemeClr val="bg1"/>
                  </a:solidFill>
                  <a:latin typeface="Arial" charset="0"/>
                </a:rPr>
                <a:t>OPTİMAL</a:t>
              </a:r>
            </a:p>
          </p:txBody>
        </p:sp>
      </p:grpSp>
      <p:sp>
        <p:nvSpPr>
          <p:cNvPr id="7176" name="Rectangle 15"/>
          <p:cNvSpPr>
            <a:spLocks noGrp="1" noChangeArrowheads="1"/>
          </p:cNvSpPr>
          <p:nvPr>
            <p:ph type="title"/>
          </p:nvPr>
        </p:nvSpPr>
        <p:spPr>
          <a:xfrm>
            <a:off x="250825" y="188913"/>
            <a:ext cx="8893175" cy="792162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tr-TR" sz="3600" b="1" dirty="0" smtClean="0">
                <a:solidFill>
                  <a:srgbClr val="CC00CC"/>
                </a:solidFill>
                <a:latin typeface="Calibri" pitchFamily="34" charset="0"/>
                <a:cs typeface="Calibri" pitchFamily="34" charset="0"/>
              </a:rPr>
              <a:t>Pubertenin başlamasını etkileyen faktörler</a:t>
            </a:r>
          </a:p>
        </p:txBody>
      </p:sp>
      <p:sp>
        <p:nvSpPr>
          <p:cNvPr id="7177" name="Text Box 16"/>
          <p:cNvSpPr txBox="1">
            <a:spLocks noChangeArrowheads="1"/>
          </p:cNvSpPr>
          <p:nvPr/>
        </p:nvSpPr>
        <p:spPr bwMode="auto">
          <a:xfrm>
            <a:off x="7524749" y="2852738"/>
            <a:ext cx="149066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sz="2400" dirty="0"/>
              <a:t>% 82-86  genler sorumlu</a:t>
            </a:r>
          </a:p>
        </p:txBody>
      </p:sp>
    </p:spTree>
    <p:extLst>
      <p:ext uri="{BB962C8B-B14F-4D97-AF65-F5344CB8AC3E}">
        <p14:creationId xmlns:p14="http://schemas.microsoft.com/office/powerpoint/2010/main" val="12376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5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5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586" grpId="0" uiExpand="1" build="p" autoUpdateAnimBg="0"/>
      <p:bldP spid="451593" grpId="0" autoUpdateAnimBg="0"/>
      <p:bldP spid="451594" grpId="0" autoUpdateAnimBg="0"/>
      <p:bldP spid="451595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19138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Puberte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 </a:t>
            </a:r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başlangıç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 </a:t>
            </a:r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yaşı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 </a:t>
            </a:r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ve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 </a:t>
            </a:r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temposunu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 </a:t>
            </a:r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etkileyen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 </a:t>
            </a:r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faktörler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 </a:t>
            </a:r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nelerdir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? </a:t>
            </a:r>
            <a:endParaRPr lang="en-US" sz="3200" dirty="0">
              <a:solidFill>
                <a:srgbClr val="CC00CC"/>
              </a:solidFill>
              <a:latin typeface="Avenir Black Oblique"/>
              <a:cs typeface="Avenir Black Oblique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497667"/>
            <a:ext cx="7408333" cy="3450696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latin typeface="Arial"/>
                <a:cs typeface="Arial"/>
              </a:rPr>
              <a:t>Genetik</a:t>
            </a:r>
            <a:endParaRPr lang="tr-TR" sz="24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ü"/>
            </a:pPr>
            <a:endParaRPr lang="en-US" sz="24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latin typeface="Arial"/>
                <a:cs typeface="Arial"/>
              </a:rPr>
              <a:t>Etnik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endParaRPr lang="tr-TR" sz="24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ü"/>
            </a:pPr>
            <a:endParaRPr lang="en-US" sz="24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latin typeface="Arial"/>
                <a:cs typeface="Arial"/>
              </a:rPr>
              <a:t>Nutrisyonel</a:t>
            </a:r>
            <a:endParaRPr lang="tr-TR" sz="24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ü"/>
            </a:pPr>
            <a:endParaRPr lang="en-US" sz="24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latin typeface="Arial"/>
                <a:cs typeface="Arial"/>
              </a:rPr>
              <a:t>Çevresel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cs typeface="Arial"/>
              </a:rPr>
              <a:t>faktörler</a:t>
            </a:r>
            <a:endParaRPr lang="en-US" sz="24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946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4367" y="503766"/>
            <a:ext cx="8691033" cy="5820833"/>
          </a:xfrm>
        </p:spPr>
        <p:txBody>
          <a:bodyPr>
            <a:normAutofit/>
          </a:bodyPr>
          <a:lstStyle/>
          <a:p>
            <a:pPr marL="36576" indent="0">
              <a:buNone/>
            </a:pPr>
            <a:r>
              <a:rPr lang="en-US" sz="3200" b="1" dirty="0" smtClean="0">
                <a:solidFill>
                  <a:srgbClr val="CC00CC"/>
                </a:solidFill>
                <a:cs typeface="Arial"/>
              </a:rPr>
              <a:t>GENETİK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  %50-80 –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Kompleks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poligenik</a:t>
            </a:r>
            <a:endParaRPr lang="tr-TR" sz="2400" dirty="0" smtClean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</a:t>
            </a:r>
          </a:p>
          <a:p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GWA-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menarş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yaşı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varyasyonunun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%2.7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si</a:t>
            </a:r>
            <a:endParaRPr lang="tr-TR" sz="2400" dirty="0" smtClean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endParaRPr lang="en-US" sz="2400" dirty="0" smtClean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 marL="0" indent="0">
              <a:buNone/>
            </a:pPr>
            <a:endParaRPr lang="en-US" sz="2400" dirty="0" smtClean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>
              <a:buFont typeface="Arial"/>
              <a:buChar char="•"/>
            </a:pP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MKRN3</a:t>
            </a:r>
            <a:endParaRPr lang="tr-TR" sz="2400" dirty="0" smtClean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 marL="0" indent="0">
              <a:buNone/>
            </a:pPr>
            <a:endParaRPr lang="en-US" sz="2400" dirty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 marL="0" indent="0">
              <a:buNone/>
            </a:pPr>
            <a:endParaRPr lang="en-US" sz="24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8009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900" y="412491"/>
            <a:ext cx="5207000" cy="184387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98500" y="584200"/>
            <a:ext cx="142874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/>
                <a:cs typeface="Times New Roman"/>
              </a:rPr>
              <a:t>GABRA1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NPYR1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LIN28B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LEP</a:t>
            </a:r>
          </a:p>
          <a:p>
            <a:r>
              <a:rPr lang="en-US" sz="2400" dirty="0" smtClean="0">
                <a:latin typeface="+mj-lt"/>
                <a:cs typeface="Times New Roman"/>
              </a:rPr>
              <a:t>LEPR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TAC3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TACR3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KISS1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KISS1R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MKRN3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TTF1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EAP1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E2Rα</a:t>
            </a:r>
          </a:p>
          <a:p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9" name="Content Placeholder 1"/>
          <p:cNvSpPr>
            <a:spLocks noGrp="1"/>
          </p:cNvSpPr>
          <p:nvPr>
            <p:ph idx="1"/>
          </p:nvPr>
        </p:nvSpPr>
        <p:spPr>
          <a:xfrm>
            <a:off x="2408767" y="2662767"/>
            <a:ext cx="5973233" cy="702733"/>
          </a:xfrm>
          <a:solidFill>
            <a:srgbClr val="CC00CC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000000"/>
                </a:solidFill>
                <a:latin typeface="Times New Roman"/>
                <a:cs typeface="Times New Roman"/>
              </a:rPr>
              <a:t>KISS 1, KISS1R, </a:t>
            </a:r>
            <a:r>
              <a:rPr lang="en-US" sz="32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MKRN3, DLK1</a:t>
            </a:r>
            <a:endParaRPr lang="en-US" sz="32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1153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011" y="1590843"/>
            <a:ext cx="8229600" cy="1930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>
                <a:latin typeface="+mj-lt"/>
              </a:rPr>
              <a:t> </a:t>
            </a:r>
            <a:r>
              <a:rPr lang="en-US" sz="2800" b="1" dirty="0" smtClean="0">
                <a:solidFill>
                  <a:srgbClr val="CC00CC"/>
                </a:solidFill>
                <a:latin typeface="+mj-lt"/>
                <a:cs typeface="Arial"/>
              </a:rPr>
              <a:t>NUTRİSYONEL/ÇEVRESEL</a:t>
            </a:r>
            <a:endParaRPr lang="tr-TR" sz="2800" b="1" dirty="0" smtClean="0">
              <a:solidFill>
                <a:srgbClr val="CC00CC"/>
              </a:solidFill>
              <a:latin typeface="+mj-lt"/>
              <a:cs typeface="Arial"/>
            </a:endParaRPr>
          </a:p>
          <a:p>
            <a:pPr marL="0" indent="0">
              <a:buNone/>
            </a:pPr>
            <a:endParaRPr lang="en-US" sz="2800" b="1" dirty="0">
              <a:solidFill>
                <a:srgbClr val="CC00CC"/>
              </a:solidFill>
              <a:latin typeface="+mj-lt"/>
              <a:cs typeface="Arial"/>
            </a:endParaRPr>
          </a:p>
          <a:p>
            <a:pPr marL="0" indent="0">
              <a:buNone/>
            </a:pPr>
            <a:r>
              <a:rPr lang="en-US" sz="2800" b="1" dirty="0" smtClean="0">
                <a:solidFill>
                  <a:srgbClr val="558ED5"/>
                </a:solidFill>
                <a:latin typeface="+mj-lt"/>
              </a:rPr>
              <a:t> </a:t>
            </a:r>
            <a:r>
              <a:rPr lang="en-US" sz="2800" b="1" dirty="0" smtClean="0">
                <a:solidFill>
                  <a:srgbClr val="CC00CC"/>
                </a:solidFill>
                <a:latin typeface="+mj-lt"/>
                <a:cs typeface="Times New Roman"/>
              </a:rPr>
              <a:t>OBEZİTE</a:t>
            </a:r>
            <a:endParaRPr lang="en-US" sz="2800" b="1" dirty="0" smtClean="0">
              <a:solidFill>
                <a:srgbClr val="CC00CC"/>
              </a:solidFill>
              <a:latin typeface="+mj-lt"/>
            </a:endParaRPr>
          </a:p>
          <a:p>
            <a:pPr marL="0" indent="0">
              <a:buNone/>
            </a:pPr>
            <a:endParaRPr lang="en-US" sz="14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1015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600" y="1482557"/>
            <a:ext cx="8229600" cy="41332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CC00CC"/>
                </a:solidFill>
                <a:latin typeface="+mj-lt"/>
                <a:cs typeface="Times New Roman"/>
              </a:rPr>
              <a:t>İNTRAUTERİN BÜYÜME GERİLİĞİ</a:t>
            </a:r>
          </a:p>
          <a:p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SGA,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kızlarda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idiopatik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CPP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için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bağımsız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risk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faktörü</a:t>
            </a:r>
            <a:endParaRPr lang="en-US" sz="2000" dirty="0">
              <a:solidFill>
                <a:srgbClr val="000000"/>
              </a:solidFill>
              <a:latin typeface="+mj-lt"/>
              <a:cs typeface="Times New Roman"/>
            </a:endParaRPr>
          </a:p>
          <a:p>
            <a:pPr marL="0" indent="0">
              <a:buNone/>
            </a:pPr>
            <a:r>
              <a:rPr lang="en-US" sz="1600" dirty="0" smtClean="0">
                <a:solidFill>
                  <a:srgbClr val="000000"/>
                </a:solidFill>
                <a:latin typeface="+mj-lt"/>
                <a:cs typeface="Times New Roman"/>
              </a:rPr>
              <a:t>                                                                                     </a:t>
            </a:r>
            <a:r>
              <a:rPr lang="en-US" sz="1600" i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Eur</a:t>
            </a:r>
            <a:r>
              <a:rPr lang="en-US" sz="1600" i="1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1600" i="1" dirty="0">
                <a:solidFill>
                  <a:srgbClr val="000000"/>
                </a:solidFill>
                <a:latin typeface="+mj-lt"/>
                <a:cs typeface="Times New Roman"/>
              </a:rPr>
              <a:t>J </a:t>
            </a:r>
            <a:r>
              <a:rPr lang="en-US" sz="1600" i="1" dirty="0" err="1">
                <a:solidFill>
                  <a:srgbClr val="000000"/>
                </a:solidFill>
                <a:latin typeface="+mj-lt"/>
                <a:cs typeface="Times New Roman"/>
              </a:rPr>
              <a:t>Endocrinol</a:t>
            </a:r>
            <a:r>
              <a:rPr lang="en-US" sz="1600" i="1" dirty="0">
                <a:solidFill>
                  <a:srgbClr val="000000"/>
                </a:solidFill>
                <a:latin typeface="+mj-lt"/>
                <a:cs typeface="Times New Roman"/>
              </a:rPr>
              <a:t>. 2012 </a:t>
            </a:r>
            <a:endParaRPr lang="en-US" sz="1600" i="1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r>
              <a:rPr lang="en-US" sz="1600" dirty="0" smtClean="0">
                <a:solidFill>
                  <a:srgbClr val="000000"/>
                </a:solidFill>
                <a:latin typeface="+mj-lt"/>
                <a:cs typeface="Times New Roman"/>
              </a:rPr>
              <a:t>‘ 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Thrifty gene’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hipotezi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-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İntrauterin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malnutrisyon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               Fetal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    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programlanma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            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Hızlı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postnatal kilo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alımı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            </a:t>
            </a:r>
            <a:r>
              <a:rPr lang="en-US" sz="2000" dirty="0">
                <a:solidFill>
                  <a:srgbClr val="000000"/>
                </a:solidFill>
                <a:latin typeface="+mj-lt"/>
                <a:cs typeface="Times New Roman"/>
              </a:rPr>
              <a:t>VKİ </a:t>
            </a:r>
            <a:endParaRPr lang="en-US" sz="2000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                 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Puberte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prekoks</a:t>
            </a:r>
            <a:endParaRPr lang="en-US" sz="2000" dirty="0" smtClean="0">
              <a:solidFill>
                <a:srgbClr val="000000"/>
              </a:solidFill>
              <a:latin typeface="+mj-lt"/>
              <a:cs typeface="Times New Roman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5586997" y="2910974"/>
            <a:ext cx="6223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432050" y="2273300"/>
            <a:ext cx="6223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5575300" y="2273300"/>
            <a:ext cx="6223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6000750" y="3061703"/>
            <a:ext cx="0" cy="3175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2530642" y="3220453"/>
            <a:ext cx="6223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69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554182" y="1011382"/>
            <a:ext cx="7453745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558ED5"/>
                </a:solidFill>
                <a:cs typeface="Times New Roman"/>
              </a:rPr>
              <a:t> </a:t>
            </a:r>
            <a:r>
              <a:rPr lang="en-US" sz="2400" b="1" dirty="0">
                <a:solidFill>
                  <a:srgbClr val="CC00CC"/>
                </a:solidFill>
                <a:cs typeface="Times New Roman"/>
              </a:rPr>
              <a:t>DİYET</a:t>
            </a:r>
          </a:p>
          <a:p>
            <a:r>
              <a:rPr lang="en-US" dirty="0" err="1">
                <a:solidFill>
                  <a:srgbClr val="000000"/>
                </a:solidFill>
                <a:cs typeface="Times New Roman"/>
              </a:rPr>
              <a:t>Sadece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Anne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sütü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alımında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1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aylık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uzama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,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erken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menarş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riskinde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(&lt;12.1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yaş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)   %6 </a:t>
            </a:r>
            <a:r>
              <a:rPr lang="en-US" dirty="0" err="1" smtClean="0">
                <a:solidFill>
                  <a:srgbClr val="000000"/>
                </a:solidFill>
                <a:cs typeface="Times New Roman"/>
              </a:rPr>
              <a:t>azalma</a:t>
            </a:r>
            <a:endParaRPr lang="tr-TR" dirty="0" smtClean="0">
              <a:solidFill>
                <a:srgbClr val="000000"/>
              </a:solidFill>
              <a:cs typeface="Times New Roman"/>
            </a:endParaRPr>
          </a:p>
          <a:p>
            <a:endParaRPr lang="tr-TR" dirty="0">
              <a:solidFill>
                <a:srgbClr val="000000"/>
              </a:solidFill>
              <a:cs typeface="Times New Roman"/>
            </a:endParaRPr>
          </a:p>
          <a:p>
            <a:r>
              <a:rPr lang="ro-RO" dirty="0"/>
              <a:t>Hayvansal protein alımı- Erken puberte    </a:t>
            </a:r>
          </a:p>
          <a:p>
            <a:endParaRPr lang="tr-TR" dirty="0" smtClean="0">
              <a:solidFill>
                <a:srgbClr val="000000"/>
              </a:solidFill>
              <a:cs typeface="Times New Roman"/>
            </a:endParaRPr>
          </a:p>
          <a:p>
            <a:endParaRPr lang="tr-TR" dirty="0">
              <a:solidFill>
                <a:srgbClr val="000000"/>
              </a:solidFill>
              <a:cs typeface="Times New Roman"/>
            </a:endParaRPr>
          </a:p>
          <a:p>
            <a:endParaRPr lang="tr-TR" dirty="0" smtClean="0">
              <a:solidFill>
                <a:srgbClr val="000000"/>
              </a:solidFill>
              <a:cs typeface="Times New Roman"/>
            </a:endParaRPr>
          </a:p>
          <a:p>
            <a:endParaRPr lang="en-US" dirty="0">
              <a:solidFill>
                <a:srgbClr val="000000"/>
              </a:solidFill>
              <a:cs typeface="Times New Roman"/>
            </a:endParaRPr>
          </a:p>
          <a:p>
            <a:endParaRPr lang="en-US" dirty="0">
              <a:solidFill>
                <a:srgbClr val="000000"/>
              </a:solidFill>
              <a:cs typeface="Times New Roman"/>
            </a:endParaRPr>
          </a:p>
          <a:p>
            <a:endParaRPr lang="tr-TR" dirty="0">
              <a:solidFill>
                <a:srgbClr val="000000"/>
              </a:solidFill>
              <a:cs typeface="Times New Roman"/>
            </a:endParaRPr>
          </a:p>
          <a:p>
            <a:endParaRPr lang="tr-TR" dirty="0" smtClean="0">
              <a:solidFill>
                <a:srgbClr val="000000"/>
              </a:solidFill>
              <a:cs typeface="Times New Roman"/>
            </a:endParaRPr>
          </a:p>
          <a:p>
            <a:endParaRPr lang="tr-TR" dirty="0">
              <a:solidFill>
                <a:srgbClr val="000000"/>
              </a:solidFill>
              <a:cs typeface="Times New Roman"/>
            </a:endParaRPr>
          </a:p>
          <a:p>
            <a:endParaRPr lang="en-US" dirty="0">
              <a:solidFill>
                <a:srgbClr val="000000"/>
              </a:solidFill>
              <a:cs typeface="Times New Roman"/>
            </a:endParaRPr>
          </a:p>
          <a:p>
            <a:endParaRPr lang="en-US" dirty="0">
              <a:solidFill>
                <a:srgbClr val="000000"/>
              </a:solidFill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8347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97000"/>
            <a:ext cx="8229600" cy="5461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2800" dirty="0" smtClean="0">
                <a:solidFill>
                  <a:srgbClr val="CC00CC"/>
                </a:solidFill>
                <a:latin typeface="+mj-lt"/>
              </a:rPr>
              <a:t>MATERNAL FAKTÖRLER</a:t>
            </a:r>
          </a:p>
          <a:p>
            <a:r>
              <a:rPr lang="ro-RO" sz="2000" dirty="0" smtClean="0">
                <a:latin typeface="+mj-lt"/>
              </a:rPr>
              <a:t>Maternal sigara içimi- Puberte yaşında erkene kayma</a:t>
            </a:r>
          </a:p>
          <a:p>
            <a:pPr marL="0" indent="0">
              <a:buNone/>
            </a:pPr>
            <a:r>
              <a:rPr lang="ro-RO" sz="2000" dirty="0">
                <a:latin typeface="+mj-lt"/>
              </a:rPr>
              <a:t> </a:t>
            </a:r>
            <a:r>
              <a:rPr lang="ro-RO" sz="2000" dirty="0" smtClean="0">
                <a:latin typeface="+mj-lt"/>
              </a:rPr>
              <a:t>                                 </a:t>
            </a:r>
          </a:p>
          <a:p>
            <a:r>
              <a:rPr lang="ro-RO" sz="2000" dirty="0" smtClean="0">
                <a:latin typeface="+mj-lt"/>
              </a:rPr>
              <a:t>Preeklampsi- Etkisiz</a:t>
            </a:r>
          </a:p>
          <a:p>
            <a:endParaRPr lang="ro-RO" sz="2000" dirty="0">
              <a:latin typeface="+mj-lt"/>
            </a:endParaRPr>
          </a:p>
          <a:p>
            <a:r>
              <a:rPr lang="ro-RO" sz="2000" dirty="0" smtClean="0">
                <a:latin typeface="+mj-lt"/>
              </a:rPr>
              <a:t>IVF - Etkisiz</a:t>
            </a:r>
            <a:endParaRPr lang="ro-RO" sz="2000" dirty="0">
              <a:latin typeface="+mj-lt"/>
            </a:endParaRPr>
          </a:p>
          <a:p>
            <a:pPr marL="0" indent="0">
              <a:buNone/>
            </a:pPr>
            <a:r>
              <a:rPr lang="ro-RO" sz="2000" dirty="0" smtClean="0">
                <a:latin typeface="+mj-lt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71682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223" y="1296193"/>
            <a:ext cx="7458076" cy="4525963"/>
          </a:xfrm>
        </p:spPr>
        <p:txBody>
          <a:bodyPr/>
          <a:lstStyle/>
          <a:p>
            <a:pPr marL="36576" indent="0">
              <a:buNone/>
            </a:pPr>
            <a:endParaRPr lang="tr-TR" sz="2000" dirty="0" smtClean="0">
              <a:solidFill>
                <a:srgbClr val="000000"/>
              </a:solidFill>
              <a:latin typeface="+mj-lt"/>
            </a:endParaRPr>
          </a:p>
          <a:p>
            <a:pPr marL="36576" indent="0">
              <a:buNone/>
            </a:pPr>
            <a:endParaRPr lang="tr-TR" sz="2000" dirty="0" smtClean="0">
              <a:solidFill>
                <a:srgbClr val="000000"/>
              </a:solidFill>
              <a:latin typeface="+mj-lt"/>
            </a:endParaRPr>
          </a:p>
          <a:p>
            <a:pPr marL="36576" indent="0">
              <a:buNone/>
            </a:pPr>
            <a:endParaRPr lang="tr-TR" sz="2000" dirty="0" smtClean="0">
              <a:solidFill>
                <a:srgbClr val="000000"/>
              </a:solidFill>
              <a:latin typeface="+mj-lt"/>
            </a:endParaRPr>
          </a:p>
          <a:p>
            <a:r>
              <a:rPr lang="tr-TR" sz="2800" dirty="0" smtClean="0">
                <a:solidFill>
                  <a:srgbClr val="000000"/>
                </a:solidFill>
                <a:latin typeface="+mj-lt"/>
              </a:rPr>
              <a:t>Sıcak-Soğuk</a:t>
            </a:r>
          </a:p>
          <a:p>
            <a:endParaRPr lang="tr-TR" sz="2800" dirty="0" smtClean="0">
              <a:solidFill>
                <a:srgbClr val="000000"/>
              </a:solidFill>
              <a:latin typeface="+mj-lt"/>
            </a:endParaRPr>
          </a:p>
          <a:p>
            <a:r>
              <a:rPr lang="tr-TR" sz="2800" dirty="0" smtClean="0">
                <a:solidFill>
                  <a:srgbClr val="000000"/>
                </a:solidFill>
                <a:latin typeface="+mj-lt"/>
              </a:rPr>
              <a:t>Fotostimulasyonun inhibitör etkisi( Gözleri görmeyen kızlarda erken menarş                            </a:t>
            </a:r>
            <a:r>
              <a:rPr lang="de-DE" sz="2000" i="1" dirty="0" err="1">
                <a:latin typeface="+mj-lt"/>
              </a:rPr>
              <a:t>Ophthalmic</a:t>
            </a:r>
            <a:r>
              <a:rPr lang="de-DE" sz="2000" i="1" dirty="0">
                <a:latin typeface="+mj-lt"/>
              </a:rPr>
              <a:t> </a:t>
            </a:r>
            <a:r>
              <a:rPr lang="de-DE" sz="2000" i="1" dirty="0" err="1">
                <a:latin typeface="+mj-lt"/>
              </a:rPr>
              <a:t>Epidemiol</a:t>
            </a:r>
            <a:r>
              <a:rPr lang="de-DE" sz="2000" i="1" dirty="0">
                <a:latin typeface="+mj-lt"/>
              </a:rPr>
              <a:t>. 2009 Jul-Aug;16(4):243-</a:t>
            </a:r>
            <a:r>
              <a:rPr lang="de-DE" sz="2000" i="1" dirty="0" smtClean="0">
                <a:latin typeface="+mj-lt"/>
              </a:rPr>
              <a:t>8</a:t>
            </a:r>
          </a:p>
          <a:p>
            <a:pPr marL="36576" indent="0">
              <a:buNone/>
            </a:pPr>
            <a:r>
              <a:rPr lang="de-DE" sz="2000" i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de-DE" sz="2000" i="1" dirty="0" smtClean="0">
                <a:solidFill>
                  <a:srgbClr val="000000"/>
                </a:solidFill>
                <a:latin typeface="+mj-lt"/>
              </a:rPr>
              <a:t>                                  </a:t>
            </a:r>
            <a:endParaRPr lang="tr-TR" sz="2000" i="1" dirty="0" smtClean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3975" y="489891"/>
            <a:ext cx="4010025" cy="22955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065360"/>
            <a:ext cx="5194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" indent="0">
              <a:buNone/>
            </a:pPr>
            <a:r>
              <a:rPr lang="tr-TR" sz="2400" b="1" dirty="0">
                <a:solidFill>
                  <a:srgbClr val="CC00CC"/>
                </a:solidFill>
                <a:latin typeface="+mj-lt"/>
              </a:rPr>
              <a:t>AYDINLIK-KARANLIK SİKLÜSLERİ VE İKLİM </a:t>
            </a:r>
          </a:p>
        </p:txBody>
      </p:sp>
    </p:spTree>
    <p:extLst>
      <p:ext uri="{BB962C8B-B14F-4D97-AF65-F5344CB8AC3E}">
        <p14:creationId xmlns:p14="http://schemas.microsoft.com/office/powerpoint/2010/main" val="308086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078037"/>
            <a:ext cx="8229600" cy="4525963"/>
          </a:xfrm>
        </p:spPr>
        <p:txBody>
          <a:bodyPr>
            <a:normAutofit/>
          </a:bodyPr>
          <a:lstStyle/>
          <a:p>
            <a:pPr marL="493776" indent="-457200"/>
            <a:r>
              <a:rPr lang="en-US" sz="2800" dirty="0" err="1" smtClean="0">
                <a:latin typeface="+mj-lt"/>
              </a:rPr>
              <a:t>Psikolojik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stres</a:t>
            </a:r>
            <a:endParaRPr lang="en-US" sz="2800" dirty="0" smtClean="0">
              <a:latin typeface="+mj-lt"/>
            </a:endParaRPr>
          </a:p>
          <a:p>
            <a:r>
              <a:rPr lang="tr-TR" sz="2800" dirty="0" smtClean="0">
                <a:latin typeface="+mj-lt"/>
              </a:rPr>
              <a:t>    </a:t>
            </a:r>
            <a:r>
              <a:rPr lang="en-US" sz="2800" dirty="0" err="1" smtClean="0">
                <a:latin typeface="+mj-lt"/>
              </a:rPr>
              <a:t>Parçalanmış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aile</a:t>
            </a:r>
            <a:r>
              <a:rPr lang="en-US" sz="2800" dirty="0" smtClean="0">
                <a:latin typeface="+mj-lt"/>
              </a:rPr>
              <a:t>, </a:t>
            </a:r>
            <a:r>
              <a:rPr lang="en-US" sz="2800" dirty="0" err="1" smtClean="0">
                <a:latin typeface="+mj-lt"/>
              </a:rPr>
              <a:t>babanın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yokluğu</a:t>
            </a:r>
            <a:endParaRPr lang="en-US" sz="2800" dirty="0" smtClean="0">
              <a:latin typeface="+mj-lt"/>
            </a:endParaRPr>
          </a:p>
          <a:p>
            <a:r>
              <a:rPr lang="tr-TR" sz="2800" dirty="0" smtClean="0">
                <a:latin typeface="+mj-lt"/>
              </a:rPr>
              <a:t>    </a:t>
            </a:r>
            <a:r>
              <a:rPr lang="en-US" sz="2800" dirty="0" err="1" smtClean="0">
                <a:latin typeface="+mj-lt"/>
              </a:rPr>
              <a:t>Göç</a:t>
            </a:r>
            <a:endParaRPr lang="en-US" sz="2800" dirty="0" smtClean="0">
              <a:latin typeface="+mj-lt"/>
            </a:endParaRPr>
          </a:p>
          <a:p>
            <a:r>
              <a:rPr lang="tr-TR" sz="2800" dirty="0" smtClean="0">
                <a:latin typeface="+mj-lt"/>
              </a:rPr>
              <a:t>     </a:t>
            </a:r>
            <a:r>
              <a:rPr lang="en-US" sz="2800" dirty="0" err="1" smtClean="0">
                <a:latin typeface="+mj-lt"/>
              </a:rPr>
              <a:t>Evlat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edinilme</a:t>
            </a:r>
            <a:endParaRPr lang="en-US" sz="2800" dirty="0" smtClean="0">
              <a:latin typeface="+mj-lt"/>
            </a:endParaRPr>
          </a:p>
          <a:p>
            <a:r>
              <a:rPr lang="tr-TR" sz="2800" dirty="0" smtClean="0">
                <a:latin typeface="+mj-lt"/>
              </a:rPr>
              <a:t>     </a:t>
            </a:r>
            <a:r>
              <a:rPr lang="en-US" sz="2800" dirty="0" err="1" smtClean="0">
                <a:latin typeface="+mj-lt"/>
              </a:rPr>
              <a:t>Cinsel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istismar</a:t>
            </a:r>
            <a:endParaRPr lang="en-US" sz="2800" dirty="0" smtClean="0">
              <a:latin typeface="+mj-lt"/>
            </a:endParaRPr>
          </a:p>
          <a:p>
            <a:endParaRPr lang="en-US" sz="20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32065" y="5104803"/>
            <a:ext cx="49419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i="1" dirty="0">
                <a:latin typeface="+mj-lt"/>
              </a:rPr>
              <a:t>Pediatrics. 2006; 118:e391–</a:t>
            </a:r>
            <a:r>
              <a:rPr lang="hu-HU" sz="1600" i="1" dirty="0" smtClean="0">
                <a:latin typeface="+mj-lt"/>
              </a:rPr>
              <a:t>9</a:t>
            </a:r>
          </a:p>
          <a:p>
            <a:r>
              <a:rPr lang="pl-PL" sz="1600" i="1" dirty="0" err="1">
                <a:latin typeface="+mj-lt"/>
              </a:rPr>
              <a:t>Dev</a:t>
            </a:r>
            <a:r>
              <a:rPr lang="pl-PL" sz="1600" i="1" dirty="0">
                <a:latin typeface="+mj-lt"/>
              </a:rPr>
              <a:t> Psychol. 2008; 44:1409–</a:t>
            </a:r>
            <a:r>
              <a:rPr lang="pl-PL" sz="1600" i="1" dirty="0" smtClean="0">
                <a:latin typeface="+mj-lt"/>
              </a:rPr>
              <a:t>20</a:t>
            </a:r>
          </a:p>
          <a:p>
            <a:r>
              <a:rPr lang="en-US" sz="1600" i="1" dirty="0" err="1">
                <a:latin typeface="+mj-lt"/>
              </a:rPr>
              <a:t>Dev</a:t>
            </a:r>
            <a:r>
              <a:rPr lang="en-US" sz="1600" i="1" dirty="0">
                <a:latin typeface="+mj-lt"/>
              </a:rPr>
              <a:t> </a:t>
            </a:r>
            <a:r>
              <a:rPr lang="en-US" sz="1600" i="1" dirty="0" err="1">
                <a:latin typeface="+mj-lt"/>
              </a:rPr>
              <a:t>Psychopathol</a:t>
            </a:r>
            <a:r>
              <a:rPr lang="en-US" sz="1600" i="1" dirty="0">
                <a:latin typeface="+mj-lt"/>
              </a:rPr>
              <a:t>. 2011; 23:85–99 </a:t>
            </a:r>
          </a:p>
          <a:p>
            <a:r>
              <a:rPr lang="en-US" sz="1600" i="1" dirty="0" smtClean="0">
                <a:latin typeface="+mj-lt"/>
              </a:rPr>
              <a:t>Am </a:t>
            </a:r>
            <a:r>
              <a:rPr lang="en-US" sz="1600" i="1" dirty="0">
                <a:latin typeface="+mj-lt"/>
              </a:rPr>
              <a:t>J Public Health. 2009; 99(</a:t>
            </a:r>
            <a:r>
              <a:rPr lang="en-US" sz="1600" i="1" dirty="0" err="1">
                <a:latin typeface="+mj-lt"/>
              </a:rPr>
              <a:t>Suppl</a:t>
            </a:r>
            <a:r>
              <a:rPr lang="en-US" sz="1600" i="1" dirty="0">
                <a:latin typeface="+mj-lt"/>
              </a:rPr>
              <a:t> 2):S460–6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05581"/>
            <a:ext cx="3906688" cy="24638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5372" y="793679"/>
            <a:ext cx="47309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" indent="0">
              <a:buNone/>
            </a:pPr>
            <a:r>
              <a:rPr lang="en-US" sz="2800" b="1" dirty="0">
                <a:solidFill>
                  <a:srgbClr val="CC00CC"/>
                </a:solidFill>
                <a:latin typeface="+mj-lt"/>
              </a:rPr>
              <a:t>PSİKOSOSYAL ETKENLER</a:t>
            </a:r>
          </a:p>
        </p:txBody>
      </p:sp>
    </p:spTree>
    <p:extLst>
      <p:ext uri="{BB962C8B-B14F-4D97-AF65-F5344CB8AC3E}">
        <p14:creationId xmlns:p14="http://schemas.microsoft.com/office/powerpoint/2010/main" val="358151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44500"/>
            <a:ext cx="7467600" cy="4525963"/>
          </a:xfrm>
        </p:spPr>
        <p:txBody>
          <a:bodyPr>
            <a:normAutofit/>
          </a:bodyPr>
          <a:lstStyle/>
          <a:p>
            <a:pPr marL="36576" indent="0">
              <a:buNone/>
            </a:pPr>
            <a:r>
              <a:rPr lang="en-US" sz="2800" dirty="0" smtClean="0">
                <a:solidFill>
                  <a:srgbClr val="CC00CC"/>
                </a:solidFill>
                <a:latin typeface="+mj-lt"/>
              </a:rPr>
              <a:t>ENDOKRİN BOZUCULAR</a:t>
            </a:r>
          </a:p>
          <a:p>
            <a:pPr marL="36576" indent="0">
              <a:buNone/>
            </a:pPr>
            <a:endParaRPr lang="en-US" sz="2000" dirty="0" smtClean="0">
              <a:latin typeface="+mj-lt"/>
            </a:endParaRPr>
          </a:p>
          <a:p>
            <a:r>
              <a:rPr lang="en-US" sz="3200" dirty="0" err="1" smtClean="0">
                <a:latin typeface="+mj-lt"/>
              </a:rPr>
              <a:t>Fitoöstrojen</a:t>
            </a:r>
            <a:endParaRPr lang="en-US" sz="3200" dirty="0" smtClean="0">
              <a:latin typeface="+mj-lt"/>
            </a:endParaRPr>
          </a:p>
          <a:p>
            <a:r>
              <a:rPr lang="en-US" sz="3200" dirty="0" err="1" smtClean="0">
                <a:latin typeface="+mj-lt"/>
              </a:rPr>
              <a:t>Bisphenol</a:t>
            </a:r>
            <a:endParaRPr lang="en-US" sz="3200" dirty="0" smtClean="0">
              <a:latin typeface="+mj-lt"/>
            </a:endParaRPr>
          </a:p>
          <a:p>
            <a:r>
              <a:rPr lang="en-US" sz="3200" dirty="0" smtClean="0">
                <a:latin typeface="+mj-lt"/>
              </a:rPr>
              <a:t>PCB</a:t>
            </a:r>
          </a:p>
          <a:p>
            <a:r>
              <a:rPr lang="en-US" sz="3200" dirty="0" err="1" smtClean="0">
                <a:latin typeface="+mj-lt"/>
              </a:rPr>
              <a:t>Fitalat</a:t>
            </a:r>
            <a:endParaRPr lang="en-US" sz="3200" dirty="0" smtClean="0">
              <a:latin typeface="+mj-lt"/>
            </a:endParaRPr>
          </a:p>
          <a:p>
            <a:r>
              <a:rPr lang="en-US" sz="3200" dirty="0" err="1" smtClean="0">
                <a:latin typeface="+mj-lt"/>
              </a:rPr>
              <a:t>Rezene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2400" i="1" dirty="0" smtClean="0">
                <a:latin typeface="+mj-lt"/>
              </a:rPr>
              <a:t>(</a:t>
            </a:r>
            <a:r>
              <a:rPr lang="is-IS" sz="2400" i="1" dirty="0" smtClean="0">
                <a:latin typeface="+mj-lt"/>
              </a:rPr>
              <a:t>J </a:t>
            </a:r>
            <a:r>
              <a:rPr lang="is-IS" sz="2400" i="1" dirty="0">
                <a:latin typeface="+mj-lt"/>
              </a:rPr>
              <a:t>Pediatr Surg. 2008 Nov;43(11):2109-</a:t>
            </a:r>
            <a:r>
              <a:rPr lang="is-IS" sz="2400" i="1" dirty="0" smtClean="0">
                <a:latin typeface="+mj-lt"/>
              </a:rPr>
              <a:t>11)</a:t>
            </a:r>
            <a:endParaRPr lang="en-US" sz="2400" i="1" dirty="0" smtClean="0">
              <a:latin typeface="+mj-lt"/>
            </a:endParaRPr>
          </a:p>
          <a:p>
            <a:r>
              <a:rPr lang="en-US" sz="3200" dirty="0" err="1" smtClean="0">
                <a:latin typeface="+mj-lt"/>
              </a:rPr>
              <a:t>Lavanta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yağı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2400" i="1" dirty="0" smtClean="0">
                <a:latin typeface="+mj-lt"/>
              </a:rPr>
              <a:t>(</a:t>
            </a:r>
            <a:r>
              <a:rPr lang="en-US" sz="2400" i="1" dirty="0">
                <a:latin typeface="+mj-lt"/>
              </a:rPr>
              <a:t>J </a:t>
            </a:r>
            <a:r>
              <a:rPr lang="en-US" sz="2400" i="1" dirty="0" err="1">
                <a:latin typeface="+mj-lt"/>
              </a:rPr>
              <a:t>Paediatr</a:t>
            </a:r>
            <a:r>
              <a:rPr lang="en-US" sz="2400" i="1" dirty="0">
                <a:latin typeface="+mj-lt"/>
              </a:rPr>
              <a:t> Child Health. 2015 Feb;51(2):</a:t>
            </a:r>
            <a:r>
              <a:rPr lang="en-US" sz="2400" i="1" dirty="0" smtClean="0">
                <a:latin typeface="+mj-lt"/>
              </a:rPr>
              <a:t>235)</a:t>
            </a:r>
            <a:endParaRPr lang="en-US" sz="2400" i="1" dirty="0"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8425" y="4029075"/>
            <a:ext cx="1638300" cy="1676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800" y="2205036"/>
            <a:ext cx="3257550" cy="14192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5625" y="858604"/>
            <a:ext cx="2628900" cy="2692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37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8" descr="http://www.elsevierimages.com/images/vpv/000/000/028/28267-0550x04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0436" y="981075"/>
            <a:ext cx="4421477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118"/>
          <p:cNvSpPr txBox="1">
            <a:spLocks noChangeArrowheads="1"/>
          </p:cNvSpPr>
          <p:nvPr/>
        </p:nvSpPr>
        <p:spPr bwMode="auto">
          <a:xfrm>
            <a:off x="1901638" y="95250"/>
            <a:ext cx="5761038" cy="708025"/>
          </a:xfrm>
          <a:prstGeom prst="rect">
            <a:avLst/>
          </a:prstGeom>
          <a:solidFill>
            <a:srgbClr val="CC00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dirty="0" err="1">
                <a:latin typeface="Calibri" pitchFamily="34" charset="0"/>
                <a:cs typeface="Calibri" pitchFamily="34" charset="0"/>
              </a:rPr>
              <a:t>Erken</a:t>
            </a:r>
            <a:r>
              <a:rPr lang="en-US" sz="4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sz="4000" dirty="0" err="1">
                <a:latin typeface="Calibri" pitchFamily="34" charset="0"/>
                <a:cs typeface="Calibri" pitchFamily="34" charset="0"/>
              </a:rPr>
              <a:t>puberte</a:t>
            </a:r>
            <a:endParaRPr lang="en-US" sz="4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6" name="TextBox 119"/>
          <p:cNvSpPr txBox="1">
            <a:spLocks noChangeArrowheads="1"/>
          </p:cNvSpPr>
          <p:nvPr/>
        </p:nvSpPr>
        <p:spPr bwMode="auto">
          <a:xfrm>
            <a:off x="1586" y="705829"/>
            <a:ext cx="4376449" cy="1323439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000" dirty="0" err="1">
                <a:latin typeface="Calibri" pitchFamily="34" charset="0"/>
                <a:cs typeface="Calibri" pitchFamily="34" charset="0"/>
              </a:rPr>
              <a:t>Kızlarda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 8, </a:t>
            </a:r>
            <a:r>
              <a:rPr lang="en-US" sz="2000" dirty="0" err="1">
                <a:latin typeface="Calibri" pitchFamily="34" charset="0"/>
                <a:cs typeface="Calibri" pitchFamily="34" charset="0"/>
              </a:rPr>
              <a:t>erkeklerde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 9 </a:t>
            </a:r>
            <a:r>
              <a:rPr lang="en-US" sz="2000" dirty="0" err="1">
                <a:latin typeface="Calibri" pitchFamily="34" charset="0"/>
                <a:cs typeface="Calibri" pitchFamily="34" charset="0"/>
              </a:rPr>
              <a:t>yaşından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  <a:cs typeface="Calibri" pitchFamily="34" charset="0"/>
              </a:rPr>
              <a:t>önce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  <a:cs typeface="Calibri" pitchFamily="34" charset="0"/>
              </a:rPr>
              <a:t>puberte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  <a:cs typeface="Calibri" pitchFamily="34" charset="0"/>
              </a:rPr>
              <a:t>bulgularının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 smtClean="0">
                <a:latin typeface="Calibri" pitchFamily="34" charset="0"/>
                <a:cs typeface="Calibri" pitchFamily="34" charset="0"/>
              </a:rPr>
              <a:t>başlaması</a:t>
            </a:r>
            <a:endParaRPr lang="tr-TR" sz="2000" dirty="0" smtClean="0">
              <a:latin typeface="Calibri" pitchFamily="34" charset="0"/>
              <a:cs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tr-TR" sz="2000" dirty="0" smtClean="0">
                <a:latin typeface="Calibri" pitchFamily="34" charset="0"/>
                <a:cs typeface="Calibri" pitchFamily="34" charset="0"/>
              </a:rPr>
              <a:t>(Zenci ve meksikalı kızlarda 7-8 y) )aras</a:t>
            </a:r>
          </a:p>
          <a:p>
            <a:pPr>
              <a:buFont typeface="Arial" charset="0"/>
              <a:buChar char="•"/>
            </a:pPr>
            <a:endParaRPr lang="en-US" sz="2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0" y="2103157"/>
            <a:ext cx="4378036" cy="1631216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Santral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(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Gerçek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)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erken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puberte</a:t>
            </a:r>
            <a:endParaRPr lang="en-US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Fizyolojik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aksın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erken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aktive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olması</a:t>
            </a:r>
            <a:endParaRPr lang="en-US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FSH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ve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LH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yüksek</a:t>
            </a:r>
            <a:endParaRPr lang="en-US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Gonadlarda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puberrte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evresine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uyan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büyüme</a:t>
            </a:r>
            <a:endParaRPr lang="en-US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0" y="4043082"/>
            <a:ext cx="4378035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dirty="0" err="1">
                <a:solidFill>
                  <a:srgbClr val="FF0000"/>
                </a:solidFill>
              </a:rPr>
              <a:t>Periferik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Yalancı</a:t>
            </a:r>
            <a:r>
              <a:rPr lang="en-US" dirty="0">
                <a:solidFill>
                  <a:srgbClr val="FF0000"/>
                </a:solidFill>
              </a:rPr>
              <a:t>) </a:t>
            </a:r>
            <a:r>
              <a:rPr lang="en-US" dirty="0" err="1">
                <a:solidFill>
                  <a:srgbClr val="FF0000"/>
                </a:solidFill>
              </a:rPr>
              <a:t>Erken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Puberte</a:t>
            </a:r>
            <a:endParaRPr lang="en-US" dirty="0">
              <a:solidFill>
                <a:srgbClr val="FF0000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US" dirty="0"/>
              <a:t>FSH, LH </a:t>
            </a:r>
            <a:r>
              <a:rPr lang="en-US" dirty="0" err="1"/>
              <a:t>baskılanmış</a:t>
            </a:r>
            <a:endParaRPr lang="en-US" dirty="0"/>
          </a:p>
          <a:p>
            <a:pPr>
              <a:buFont typeface="Arial" charset="0"/>
              <a:buChar char="•"/>
              <a:defRPr/>
            </a:pPr>
            <a:r>
              <a:rPr lang="en-US" dirty="0"/>
              <a:t>Sex </a:t>
            </a:r>
            <a:r>
              <a:rPr lang="en-US" dirty="0" err="1"/>
              <a:t>steroidleri</a:t>
            </a:r>
            <a:r>
              <a:rPr lang="en-US" dirty="0"/>
              <a:t> </a:t>
            </a:r>
            <a:r>
              <a:rPr lang="tr-TR" dirty="0" smtClean="0"/>
              <a:t>hpp aks </a:t>
            </a:r>
            <a:r>
              <a:rPr lang="en-US" dirty="0" err="1" smtClean="0"/>
              <a:t>dışından</a:t>
            </a:r>
            <a:r>
              <a:rPr lang="en-US" dirty="0" smtClean="0"/>
              <a:t> </a:t>
            </a:r>
            <a:r>
              <a:rPr lang="en-US" dirty="0" err="1"/>
              <a:t>salgılanır</a:t>
            </a:r>
            <a:endParaRPr lang="en-US" dirty="0"/>
          </a:p>
          <a:p>
            <a:pPr>
              <a:buFont typeface="Arial" charset="0"/>
              <a:buChar char="•"/>
              <a:defRPr/>
            </a:pPr>
            <a:r>
              <a:rPr lang="en-US" dirty="0" err="1"/>
              <a:t>Gonadlar</a:t>
            </a:r>
            <a:r>
              <a:rPr lang="en-US" dirty="0"/>
              <a:t> </a:t>
            </a:r>
            <a:r>
              <a:rPr lang="en-US" dirty="0" err="1"/>
              <a:t>prepubertal</a:t>
            </a:r>
            <a:endParaRPr lang="en-US" dirty="0"/>
          </a:p>
        </p:txBody>
      </p:sp>
      <p:sp>
        <p:nvSpPr>
          <p:cNvPr id="125" name="TextBox 124"/>
          <p:cNvSpPr txBox="1"/>
          <p:nvPr/>
        </p:nvSpPr>
        <p:spPr>
          <a:xfrm>
            <a:off x="0" y="5554664"/>
            <a:ext cx="4378035" cy="92333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dirty="0" err="1">
                <a:solidFill>
                  <a:schemeClr val="bg1"/>
                </a:solidFill>
              </a:rPr>
              <a:t>İnkomplet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parsiyel</a:t>
            </a:r>
            <a:r>
              <a:rPr lang="en-US" dirty="0">
                <a:solidFill>
                  <a:schemeClr val="bg1"/>
                </a:solidFill>
              </a:rPr>
              <a:t>) </a:t>
            </a:r>
            <a:r>
              <a:rPr lang="en-US" dirty="0" err="1">
                <a:solidFill>
                  <a:schemeClr val="bg1"/>
                </a:solidFill>
              </a:rPr>
              <a:t>Erken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Puberte</a:t>
            </a:r>
            <a:endParaRPr lang="en-US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dirty="0" err="1">
                <a:solidFill>
                  <a:schemeClr val="bg1"/>
                </a:solidFill>
              </a:rPr>
              <a:t>Prematür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telarş</a:t>
            </a:r>
            <a:endParaRPr lang="en-US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dirty="0" err="1">
                <a:solidFill>
                  <a:schemeClr val="bg1"/>
                </a:solidFill>
              </a:rPr>
              <a:t>Prematür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pubarş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adrenarş</a:t>
            </a:r>
            <a:r>
              <a:rPr lang="en-US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85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2900" y="761305"/>
            <a:ext cx="7645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CC00CC"/>
                </a:solidFill>
                <a:latin typeface="Calibri" panose="020F0502020204030204" pitchFamily="34" charset="0"/>
                <a:cs typeface="Times New Roman"/>
              </a:rPr>
              <a:t>SANTRAL PP</a:t>
            </a:r>
          </a:p>
          <a:p>
            <a:endParaRPr lang="en-US" sz="2800" dirty="0" smtClean="0">
              <a:solidFill>
                <a:srgbClr val="FF0000"/>
              </a:solidFill>
              <a:latin typeface="+mj-lt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tr-TR" sz="2800" dirty="0" smtClean="0">
                <a:latin typeface="+mj-lt"/>
                <a:cs typeface="Times New Roman"/>
              </a:rPr>
              <a:t>Kızlarda SPP %80 İDİOPATİK </a:t>
            </a:r>
          </a:p>
          <a:p>
            <a:pPr marL="285750" indent="-285750">
              <a:buFont typeface="Arial"/>
              <a:buChar char="•"/>
            </a:pPr>
            <a:r>
              <a:rPr lang="tr-TR" sz="2800" dirty="0">
                <a:latin typeface="+mj-lt"/>
                <a:cs typeface="Times New Roman"/>
              </a:rPr>
              <a:t>E</a:t>
            </a:r>
            <a:r>
              <a:rPr lang="tr-TR" sz="2800" dirty="0" smtClean="0">
                <a:latin typeface="+mj-lt"/>
                <a:cs typeface="Times New Roman"/>
              </a:rPr>
              <a:t>rkeklerde %10 </a:t>
            </a:r>
            <a:r>
              <a:rPr lang="tr-TR" sz="2800" dirty="0" err="1" smtClean="0">
                <a:latin typeface="+mj-lt"/>
                <a:cs typeface="Times New Roman"/>
              </a:rPr>
              <a:t>idiopatik</a:t>
            </a:r>
            <a:r>
              <a:rPr lang="tr-TR" sz="2800" dirty="0" smtClean="0">
                <a:latin typeface="+mj-lt"/>
                <a:cs typeface="Times New Roman"/>
              </a:rPr>
              <a:t> </a:t>
            </a:r>
            <a:endParaRPr lang="en-US" sz="2800" dirty="0" smtClean="0">
              <a:latin typeface="+mj-lt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3396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368300"/>
            <a:ext cx="8801100" cy="6223000"/>
          </a:xfrm>
        </p:spPr>
        <p:txBody>
          <a:bodyPr>
            <a:normAutofit/>
          </a:bodyPr>
          <a:lstStyle/>
          <a:p>
            <a:pPr marL="36576" indent="0">
              <a:buNone/>
            </a:pPr>
            <a:r>
              <a:rPr lang="en-US" sz="2800" b="1" dirty="0" smtClean="0">
                <a:solidFill>
                  <a:srgbClr val="CC00CC"/>
                </a:solidFill>
                <a:latin typeface="+mj-lt"/>
              </a:rPr>
              <a:t>SANTRAL</a:t>
            </a:r>
          </a:p>
          <a:p>
            <a:r>
              <a:rPr lang="en-US" sz="2000" b="1" dirty="0" err="1" smtClean="0">
                <a:solidFill>
                  <a:srgbClr val="CC00CC"/>
                </a:solidFill>
                <a:latin typeface="Calibri" panose="020F0502020204030204" pitchFamily="34" charset="0"/>
              </a:rPr>
              <a:t>İdiyopatik</a:t>
            </a:r>
            <a:endParaRPr lang="en-US" sz="2000" b="1" dirty="0" smtClean="0">
              <a:solidFill>
                <a:srgbClr val="CC00CC"/>
              </a:solidFill>
              <a:latin typeface="Calibri" panose="020F0502020204030204" pitchFamily="34" charset="0"/>
            </a:endParaRPr>
          </a:p>
          <a:p>
            <a:r>
              <a:rPr lang="en-US" sz="2000" b="1" dirty="0" err="1" smtClean="0">
                <a:solidFill>
                  <a:srgbClr val="CC00CC"/>
                </a:solidFill>
                <a:latin typeface="Calibri" panose="020F0502020204030204" pitchFamily="34" charset="0"/>
              </a:rPr>
              <a:t>Genetik</a:t>
            </a:r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</a:rPr>
              <a:t>(</a:t>
            </a:r>
            <a:r>
              <a:rPr lang="en-US" sz="1600" dirty="0">
                <a:latin typeface="Calibri" panose="020F0502020204030204" pitchFamily="34" charset="0"/>
                <a:cs typeface="Times New Roman"/>
              </a:rPr>
              <a:t>KISS 1, KISS1R, MKRN3, </a:t>
            </a:r>
            <a:r>
              <a:rPr lang="en-US" sz="1600" dirty="0" smtClean="0">
                <a:latin typeface="Calibri" panose="020F0502020204030204" pitchFamily="34" charset="0"/>
                <a:cs typeface="Times New Roman"/>
              </a:rPr>
              <a:t>DLK1)</a:t>
            </a:r>
          </a:p>
          <a:p>
            <a:r>
              <a:rPr lang="en-US" sz="2000" b="1" dirty="0" err="1" smtClean="0">
                <a:solidFill>
                  <a:srgbClr val="CC00CC"/>
                </a:solidFill>
                <a:latin typeface="Calibri" panose="020F0502020204030204" pitchFamily="34" charset="0"/>
                <a:cs typeface="Times New Roman"/>
              </a:rPr>
              <a:t>Kromozom</a:t>
            </a:r>
            <a:r>
              <a:rPr lang="en-US" sz="2000" b="1" dirty="0" smtClean="0">
                <a:solidFill>
                  <a:srgbClr val="CC00CC"/>
                </a:solidFill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000" b="1" dirty="0" err="1" smtClean="0">
                <a:solidFill>
                  <a:srgbClr val="CC00CC"/>
                </a:solidFill>
                <a:latin typeface="Calibri" panose="020F0502020204030204" pitchFamily="34" charset="0"/>
                <a:cs typeface="Times New Roman"/>
              </a:rPr>
              <a:t>anomalileri</a:t>
            </a:r>
            <a:r>
              <a:rPr lang="en-US" sz="2000" b="1" dirty="0" smtClean="0">
                <a:solidFill>
                  <a:srgbClr val="CC00CC"/>
                </a:solidFill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/>
              </a:rPr>
              <a:t>(</a:t>
            </a:r>
            <a:r>
              <a:rPr lang="en-US" sz="1600" dirty="0">
                <a:latin typeface="Calibri" panose="020F0502020204030204" pitchFamily="34" charset="0"/>
              </a:rPr>
              <a:t>Williams s, Temple s, </a:t>
            </a:r>
            <a:endParaRPr lang="en-US" sz="1600" dirty="0" smtClean="0">
              <a:latin typeface="Calibri" panose="020F0502020204030204" pitchFamily="34" charset="0"/>
            </a:endParaRPr>
          </a:p>
          <a:p>
            <a:pPr marL="322326" indent="-285750"/>
            <a:r>
              <a:rPr lang="en-US" sz="1600" dirty="0" smtClean="0">
                <a:latin typeface="Calibri" panose="020F0502020204030204" pitchFamily="34" charset="0"/>
              </a:rPr>
              <a:t>PWS</a:t>
            </a:r>
            <a:r>
              <a:rPr lang="en-US" sz="1600" dirty="0">
                <a:latin typeface="Calibri" panose="020F0502020204030204" pitchFamily="34" charset="0"/>
              </a:rPr>
              <a:t>, Silver </a:t>
            </a:r>
            <a:r>
              <a:rPr lang="en-US" sz="1600" dirty="0" err="1">
                <a:latin typeface="Calibri" panose="020F0502020204030204" pitchFamily="34" charset="0"/>
              </a:rPr>
              <a:t>Russel</a:t>
            </a:r>
            <a:r>
              <a:rPr lang="en-US" sz="1600" dirty="0">
                <a:latin typeface="Calibri" panose="020F0502020204030204" pitchFamily="34" charset="0"/>
              </a:rPr>
              <a:t> s, 1p36 </a:t>
            </a:r>
            <a:r>
              <a:rPr lang="en-US" sz="1600" dirty="0" err="1">
                <a:latin typeface="Calibri" panose="020F0502020204030204" pitchFamily="34" charset="0"/>
              </a:rPr>
              <a:t>delesyonu</a:t>
            </a:r>
            <a:r>
              <a:rPr lang="en-US" sz="1600" dirty="0">
                <a:latin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</a:rPr>
              <a:t>Rett</a:t>
            </a:r>
            <a:r>
              <a:rPr lang="en-US" sz="1600" dirty="0">
                <a:latin typeface="Calibri" panose="020F0502020204030204" pitchFamily="34" charset="0"/>
              </a:rPr>
              <a:t> s, Noonan </a:t>
            </a:r>
            <a:r>
              <a:rPr lang="en-US" sz="1600" dirty="0" smtClean="0">
                <a:latin typeface="Calibri" panose="020F0502020204030204" pitchFamily="34" charset="0"/>
              </a:rPr>
              <a:t>S)</a:t>
            </a:r>
          </a:p>
          <a:p>
            <a:r>
              <a:rPr lang="en-US" sz="2000" b="1" dirty="0" err="1" smtClean="0">
                <a:solidFill>
                  <a:srgbClr val="CC00CC"/>
                </a:solidFill>
                <a:latin typeface="+mj-lt"/>
              </a:rPr>
              <a:t>Kongenital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</a:rPr>
              <a:t>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</a:rPr>
              <a:t>malformasyonlar</a:t>
            </a:r>
            <a:endParaRPr lang="en-US" sz="2000" b="1" dirty="0" smtClean="0">
              <a:solidFill>
                <a:srgbClr val="CC00CC"/>
              </a:solidFill>
              <a:latin typeface="+mj-lt"/>
            </a:endParaRPr>
          </a:p>
          <a:p>
            <a:pPr marL="379476" indent="-342900"/>
            <a:r>
              <a:rPr lang="en-US" sz="2000" dirty="0" smtClean="0">
                <a:solidFill>
                  <a:srgbClr val="558ED5"/>
                </a:solidFill>
                <a:latin typeface="+mj-lt"/>
              </a:rPr>
              <a:t>     </a:t>
            </a:r>
            <a:r>
              <a:rPr lang="en-US" sz="1600" dirty="0" err="1" smtClean="0">
                <a:latin typeface="Calibri" panose="020F0502020204030204" pitchFamily="34" charset="0"/>
              </a:rPr>
              <a:t>Hipotalamik</a:t>
            </a:r>
            <a:r>
              <a:rPr lang="en-US" sz="1600" dirty="0" smtClean="0">
                <a:latin typeface="Calibri" panose="020F0502020204030204" pitchFamily="34" charset="0"/>
              </a:rPr>
              <a:t> </a:t>
            </a:r>
            <a:r>
              <a:rPr lang="en-US" sz="1600" dirty="0" err="1" smtClean="0">
                <a:latin typeface="Calibri" panose="020F0502020204030204" pitchFamily="34" charset="0"/>
              </a:rPr>
              <a:t>hamartom</a:t>
            </a:r>
            <a:endParaRPr lang="en-US" sz="1600" dirty="0" smtClean="0">
              <a:latin typeface="Calibri" panose="020F0502020204030204" pitchFamily="34" charset="0"/>
            </a:endParaRPr>
          </a:p>
          <a:p>
            <a:pPr marL="322326" indent="-285750"/>
            <a:r>
              <a:rPr lang="en-US" sz="1600" dirty="0" smtClean="0">
                <a:solidFill>
                  <a:srgbClr val="558ED5"/>
                </a:solidFill>
                <a:latin typeface="Calibri" panose="020F0502020204030204" pitchFamily="34" charset="0"/>
              </a:rPr>
              <a:t>      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Hidrosefali</a:t>
            </a:r>
            <a:endParaRPr lang="en-US" sz="16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322326" indent="-285750"/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     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Suprasellar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araknoid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kist</a:t>
            </a:r>
            <a:endParaRPr lang="en-US" sz="16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322326" indent="-285750"/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     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Chiari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II,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Myelomeningosel</a:t>
            </a:r>
            <a:endParaRPr lang="en-US" sz="16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322326" indent="-285750"/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    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Septo-optik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displazi</a:t>
            </a:r>
            <a:endParaRPr lang="en-US" sz="16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US" sz="2000" b="1" dirty="0" smtClean="0">
                <a:solidFill>
                  <a:srgbClr val="CC00CC"/>
                </a:solidFill>
                <a:latin typeface="+mj-lt"/>
              </a:rPr>
              <a:t>MSS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</a:rPr>
              <a:t>Akkiz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</a:rPr>
              <a:t>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</a:rPr>
              <a:t>hastalıkları</a:t>
            </a:r>
            <a:endParaRPr lang="en-US" sz="2000" b="1" dirty="0" smtClean="0">
              <a:solidFill>
                <a:srgbClr val="CC00CC"/>
              </a:solidFill>
              <a:latin typeface="+mj-lt"/>
            </a:endParaRPr>
          </a:p>
          <a:p>
            <a:pPr marL="379476" indent="-342900"/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   </a:t>
            </a:r>
            <a:r>
              <a:rPr lang="en-US" sz="2000" dirty="0" smtClean="0">
                <a:latin typeface="+mj-lt"/>
              </a:rPr>
              <a:t>   </a:t>
            </a:r>
            <a:r>
              <a:rPr lang="en-US" sz="1600" dirty="0" err="1" smtClean="0">
                <a:latin typeface="Calibri" panose="020F0502020204030204" pitchFamily="34" charset="0"/>
              </a:rPr>
              <a:t>Tümörler</a:t>
            </a:r>
            <a:r>
              <a:rPr lang="en-US" sz="1600" dirty="0" smtClean="0">
                <a:latin typeface="Calibri" panose="020F0502020204030204" pitchFamily="34" charset="0"/>
              </a:rPr>
              <a:t> (</a:t>
            </a:r>
            <a:r>
              <a:rPr lang="en-US" sz="1600" dirty="0" err="1" smtClean="0">
                <a:latin typeface="Calibri" panose="020F0502020204030204" pitchFamily="34" charset="0"/>
              </a:rPr>
              <a:t>Gliom</a:t>
            </a:r>
            <a:r>
              <a:rPr lang="en-US" sz="1600" dirty="0" smtClean="0">
                <a:latin typeface="Calibri" panose="020F0502020204030204" pitchFamily="34" charset="0"/>
              </a:rPr>
              <a:t>, </a:t>
            </a:r>
            <a:r>
              <a:rPr lang="en-US" sz="1600" dirty="0" err="1" smtClean="0">
                <a:latin typeface="Calibri" panose="020F0502020204030204" pitchFamily="34" charset="0"/>
              </a:rPr>
              <a:t>astrositom</a:t>
            </a:r>
            <a:r>
              <a:rPr lang="en-US" sz="1600" dirty="0" smtClean="0">
                <a:latin typeface="Calibri" panose="020F0502020204030204" pitchFamily="34" charset="0"/>
              </a:rPr>
              <a:t>, </a:t>
            </a:r>
            <a:r>
              <a:rPr lang="en-US" sz="1600" dirty="0" err="1" smtClean="0">
                <a:latin typeface="Calibri" panose="020F0502020204030204" pitchFamily="34" charset="0"/>
              </a:rPr>
              <a:t>ependimom,pinealom</a:t>
            </a:r>
            <a:r>
              <a:rPr lang="en-US" sz="1600" dirty="0" smtClean="0">
                <a:latin typeface="Calibri" panose="020F0502020204030204" pitchFamily="34" charset="0"/>
              </a:rPr>
              <a:t>, Non-HCG     </a:t>
            </a:r>
            <a:r>
              <a:rPr lang="en-US" sz="1600" dirty="0" err="1" smtClean="0">
                <a:latin typeface="Calibri" panose="020F0502020204030204" pitchFamily="34" charset="0"/>
              </a:rPr>
              <a:t>disgerminom</a:t>
            </a:r>
            <a:r>
              <a:rPr lang="en-US" sz="1600" dirty="0" smtClean="0">
                <a:latin typeface="Calibri" panose="020F0502020204030204" pitchFamily="34" charset="0"/>
              </a:rPr>
              <a:t>, </a:t>
            </a:r>
            <a:r>
              <a:rPr lang="en-US" sz="1600" dirty="0" err="1" smtClean="0">
                <a:latin typeface="Calibri" panose="020F0502020204030204" pitchFamily="34" charset="0"/>
              </a:rPr>
              <a:t>Kranyofaringiom</a:t>
            </a:r>
            <a:r>
              <a:rPr lang="en-US" sz="1600" dirty="0" smtClean="0">
                <a:latin typeface="Calibri" panose="020F0502020204030204" pitchFamily="34" charset="0"/>
              </a:rPr>
              <a:t>)</a:t>
            </a:r>
          </a:p>
          <a:p>
            <a:pPr marL="322326" indent="-285750"/>
            <a:r>
              <a:rPr lang="en-US" sz="1600" dirty="0">
                <a:latin typeface="Calibri" panose="020F0502020204030204" pitchFamily="34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</a:rPr>
              <a:t>       Post-insult (</a:t>
            </a:r>
            <a:r>
              <a:rPr lang="en-US" sz="1600" dirty="0" err="1" smtClean="0">
                <a:latin typeface="Calibri" panose="020F0502020204030204" pitchFamily="34" charset="0"/>
              </a:rPr>
              <a:t>Travma</a:t>
            </a:r>
            <a:r>
              <a:rPr lang="en-US" sz="1600" dirty="0" smtClean="0">
                <a:latin typeface="Calibri" panose="020F0502020204030204" pitchFamily="34" charset="0"/>
              </a:rPr>
              <a:t>, </a:t>
            </a:r>
            <a:r>
              <a:rPr lang="en-US" sz="1600" dirty="0" err="1" smtClean="0">
                <a:latin typeface="Calibri" panose="020F0502020204030204" pitchFamily="34" charset="0"/>
              </a:rPr>
              <a:t>asfiksi</a:t>
            </a:r>
            <a:r>
              <a:rPr lang="en-US" sz="1600" dirty="0" smtClean="0">
                <a:latin typeface="Calibri" panose="020F0502020204030204" pitchFamily="34" charset="0"/>
              </a:rPr>
              <a:t>, </a:t>
            </a:r>
            <a:r>
              <a:rPr lang="en-US" sz="1600" dirty="0" err="1" smtClean="0">
                <a:latin typeface="Calibri" panose="020F0502020204030204" pitchFamily="34" charset="0"/>
              </a:rPr>
              <a:t>enfeksiyon</a:t>
            </a:r>
            <a:r>
              <a:rPr lang="en-US" sz="1600" dirty="0" smtClean="0">
                <a:latin typeface="Calibri" panose="020F0502020204030204" pitchFamily="34" charset="0"/>
              </a:rPr>
              <a:t>, </a:t>
            </a:r>
            <a:r>
              <a:rPr lang="en-US" sz="1600" dirty="0" err="1" smtClean="0">
                <a:latin typeface="Calibri" panose="020F0502020204030204" pitchFamily="34" charset="0"/>
              </a:rPr>
              <a:t>radyoterapi</a:t>
            </a:r>
            <a:r>
              <a:rPr lang="en-US" sz="1600" dirty="0" smtClean="0">
                <a:latin typeface="Calibri" panose="020F0502020204030204" pitchFamily="34" charset="0"/>
              </a:rPr>
              <a:t>)</a:t>
            </a:r>
          </a:p>
          <a:p>
            <a:pPr marL="322326" indent="-285750"/>
            <a:r>
              <a:rPr lang="en-US" sz="1600" dirty="0">
                <a:latin typeface="Calibri" panose="020F0502020204030204" pitchFamily="34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</a:rPr>
              <a:t>       </a:t>
            </a:r>
            <a:r>
              <a:rPr lang="en-US" sz="1600" dirty="0" err="1" smtClean="0">
                <a:latin typeface="Calibri" panose="020F0502020204030204" pitchFamily="34" charset="0"/>
              </a:rPr>
              <a:t>Granulomatöz</a:t>
            </a:r>
            <a:r>
              <a:rPr lang="en-US" sz="1600" dirty="0" smtClean="0">
                <a:latin typeface="Calibri" panose="020F0502020204030204" pitchFamily="34" charset="0"/>
              </a:rPr>
              <a:t> </a:t>
            </a:r>
            <a:r>
              <a:rPr lang="en-US" sz="1600" dirty="0" err="1" smtClean="0">
                <a:latin typeface="Calibri" panose="020F0502020204030204" pitchFamily="34" charset="0"/>
              </a:rPr>
              <a:t>hastalıklar</a:t>
            </a:r>
            <a:endParaRPr lang="en-US" sz="1600" dirty="0" smtClean="0">
              <a:latin typeface="Calibri" panose="020F0502020204030204" pitchFamily="34" charset="0"/>
            </a:endParaRPr>
          </a:p>
          <a:p>
            <a:pPr marL="322326" indent="-285750"/>
            <a:r>
              <a:rPr lang="en-US" sz="1600" dirty="0">
                <a:latin typeface="Calibri" panose="020F0502020204030204" pitchFamily="34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</a:rPr>
              <a:t>       </a:t>
            </a:r>
            <a:r>
              <a:rPr lang="en-US" sz="1600" dirty="0" err="1" smtClean="0">
                <a:latin typeface="Calibri" panose="020F0502020204030204" pitchFamily="34" charset="0"/>
              </a:rPr>
              <a:t>Serebral</a:t>
            </a:r>
            <a:r>
              <a:rPr lang="en-US" sz="1600" dirty="0" smtClean="0">
                <a:latin typeface="Calibri" panose="020F0502020204030204" pitchFamily="34" charset="0"/>
              </a:rPr>
              <a:t> </a:t>
            </a:r>
            <a:r>
              <a:rPr lang="en-US" sz="1600" dirty="0" err="1" smtClean="0">
                <a:latin typeface="Calibri" panose="020F0502020204030204" pitchFamily="34" charset="0"/>
              </a:rPr>
              <a:t>palsi</a:t>
            </a:r>
            <a:endParaRPr lang="en-US" sz="1600" dirty="0" smtClean="0">
              <a:latin typeface="Calibri" panose="020F0502020204030204" pitchFamily="34" charset="0"/>
            </a:endParaRPr>
          </a:p>
          <a:p>
            <a:pPr marL="36576" indent="0">
              <a:buNone/>
            </a:pPr>
            <a:endParaRPr lang="en-US" sz="1600" dirty="0">
              <a:solidFill>
                <a:srgbClr val="000000"/>
              </a:solidFill>
              <a:latin typeface="+mj-lt"/>
            </a:endParaRPr>
          </a:p>
          <a:p>
            <a:pPr>
              <a:buFont typeface="Wingdings" charset="2"/>
              <a:buChar char=""/>
            </a:pPr>
            <a:endParaRPr lang="en-US" sz="2000" dirty="0">
              <a:solidFill>
                <a:srgbClr val="558ED5"/>
              </a:solidFill>
              <a:cs typeface="Times New Roman"/>
            </a:endParaRPr>
          </a:p>
          <a:p>
            <a:pPr>
              <a:buFont typeface="Wingdings" charset="2"/>
              <a:buChar char=""/>
            </a:pP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latin typeface="+mj-lt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308600" y="717550"/>
            <a:ext cx="3594100" cy="201295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420624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2376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56032" algn="l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Char char="○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37744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47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Char char="-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078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Char char="-"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9696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▪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US" sz="2000" dirty="0" err="1" smtClean="0">
                <a:solidFill>
                  <a:srgbClr val="CC00CC"/>
                </a:solidFill>
              </a:rPr>
              <a:t>Nörokütanöz</a:t>
            </a:r>
            <a:r>
              <a:rPr lang="en-US" sz="2000" dirty="0" smtClean="0">
                <a:solidFill>
                  <a:srgbClr val="CC00CC"/>
                </a:solidFill>
              </a:rPr>
              <a:t> </a:t>
            </a:r>
            <a:r>
              <a:rPr lang="en-US" sz="2000" dirty="0" err="1" smtClean="0">
                <a:solidFill>
                  <a:srgbClr val="CC00CC"/>
                </a:solidFill>
              </a:rPr>
              <a:t>sendromlar</a:t>
            </a:r>
            <a:r>
              <a:rPr lang="en-US" sz="2000" dirty="0" smtClean="0">
                <a:solidFill>
                  <a:srgbClr val="CC00CC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</a:t>
            </a:r>
            <a:r>
              <a:rPr lang="en-US" sz="1600" dirty="0" smtClean="0"/>
              <a:t> </a:t>
            </a:r>
            <a:r>
              <a:rPr lang="en-US" sz="1600" dirty="0" err="1" smtClean="0"/>
              <a:t>Nörofibromatoz</a:t>
            </a:r>
            <a:endParaRPr lang="en-US" sz="1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 smtClean="0"/>
              <a:t>       </a:t>
            </a:r>
            <a:r>
              <a:rPr lang="en-US" sz="1600" dirty="0" err="1" smtClean="0"/>
              <a:t>Tuberoskleroz</a:t>
            </a:r>
            <a:endParaRPr lang="en-US" sz="1600" dirty="0" smtClean="0"/>
          </a:p>
          <a:p>
            <a:pPr>
              <a:buFont typeface="Wingdings" panose="05000000000000000000" pitchFamily="2" charset="2"/>
              <a:buChar char="§"/>
            </a:pPr>
            <a:endParaRPr lang="en-US" sz="1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 err="1" smtClean="0">
                <a:solidFill>
                  <a:srgbClr val="CC00CC"/>
                </a:solidFill>
              </a:rPr>
              <a:t>Sekonder</a:t>
            </a:r>
            <a:r>
              <a:rPr lang="en-US" sz="2000" dirty="0" smtClean="0">
                <a:solidFill>
                  <a:srgbClr val="CC00CC"/>
                </a:solidFill>
              </a:rPr>
              <a:t> SPP</a:t>
            </a:r>
            <a:endParaRPr lang="en-US" sz="2000" dirty="0">
              <a:solidFill>
                <a:srgbClr val="CC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07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" y="2133534"/>
            <a:ext cx="8661400" cy="2733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04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6100" y="770572"/>
            <a:ext cx="7607300" cy="605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C00CC"/>
                </a:solidFill>
                <a:latin typeface="+mj-lt"/>
                <a:cs typeface="Times New Roman"/>
              </a:rPr>
              <a:t>PERİFER</a:t>
            </a:r>
            <a:r>
              <a:rPr lang="tr-TR" sz="2800" b="1" dirty="0" smtClean="0">
                <a:solidFill>
                  <a:srgbClr val="CC00CC"/>
                </a:solidFill>
                <a:latin typeface="+mj-lt"/>
                <a:cs typeface="Times New Roman"/>
              </a:rPr>
              <a:t>İK PP</a:t>
            </a:r>
            <a:endParaRPr lang="en-US" sz="2800" b="1" dirty="0" smtClean="0">
              <a:solidFill>
                <a:srgbClr val="CC00CC"/>
              </a:solidFill>
              <a:latin typeface="+mj-lt"/>
              <a:cs typeface="Times New Roman"/>
            </a:endParaRPr>
          </a:p>
          <a:p>
            <a:endParaRPr lang="en-US" sz="2800" dirty="0" smtClean="0">
              <a:solidFill>
                <a:srgbClr val="FF0000"/>
              </a:solidFill>
              <a:latin typeface="+mj-lt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 err="1" smtClean="0">
                <a:latin typeface="+mj-lt"/>
                <a:cs typeface="Times New Roman"/>
              </a:rPr>
              <a:t>Prevalans</a:t>
            </a:r>
            <a:r>
              <a:rPr lang="en-US" sz="2400" b="1" dirty="0" smtClean="0">
                <a:latin typeface="+mj-lt"/>
                <a:cs typeface="Times New Roman"/>
              </a:rPr>
              <a:t> :14/1 000 000</a:t>
            </a:r>
          </a:p>
          <a:p>
            <a:pPr marL="285750" indent="-285750">
              <a:buFont typeface="Arial"/>
              <a:buChar char="•"/>
            </a:pPr>
            <a:endParaRPr lang="en-US" sz="2000" dirty="0" smtClean="0">
              <a:solidFill>
                <a:srgbClr val="2A24FF"/>
              </a:solidFill>
              <a:latin typeface="+mj-lt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8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Etiyoloji</a:t>
            </a:r>
            <a:r>
              <a:rPr lang="en-US" sz="2800" b="1" dirty="0" smtClean="0">
                <a:solidFill>
                  <a:srgbClr val="CC00CC"/>
                </a:solidFill>
                <a:latin typeface="+mj-lt"/>
                <a:cs typeface="Times New Roman"/>
              </a:rPr>
              <a:t>:</a:t>
            </a:r>
          </a:p>
          <a:p>
            <a:pPr marL="266700">
              <a:lnSpc>
                <a:spcPct val="120000"/>
              </a:lnSpc>
            </a:pPr>
            <a:r>
              <a:rPr lang="en-US" sz="2400" b="1" dirty="0" err="1" smtClean="0">
                <a:cs typeface="Times New Roman"/>
              </a:rPr>
              <a:t>Fonksiyonel</a:t>
            </a:r>
            <a:r>
              <a:rPr lang="en-US" sz="2400" b="1" dirty="0" smtClean="0">
                <a:cs typeface="Times New Roman"/>
              </a:rPr>
              <a:t> over </a:t>
            </a:r>
            <a:r>
              <a:rPr lang="en-US" sz="2400" b="1" dirty="0" err="1" smtClean="0">
                <a:cs typeface="Times New Roman"/>
              </a:rPr>
              <a:t>kisti</a:t>
            </a:r>
            <a:endParaRPr lang="en-US" sz="2400" b="1" dirty="0" smtClean="0">
              <a:cs typeface="Times New Roman"/>
            </a:endParaRPr>
          </a:p>
          <a:p>
            <a:pPr marL="266700">
              <a:lnSpc>
                <a:spcPct val="120000"/>
              </a:lnSpc>
            </a:pPr>
            <a:r>
              <a:rPr lang="en-US" sz="2400" b="1" dirty="0" smtClean="0">
                <a:cs typeface="Times New Roman"/>
              </a:rPr>
              <a:t>McCune Albright </a:t>
            </a:r>
            <a:r>
              <a:rPr lang="en-US" sz="2400" b="1" dirty="0" err="1" smtClean="0">
                <a:cs typeface="Times New Roman"/>
              </a:rPr>
              <a:t>Sendromu</a:t>
            </a:r>
            <a:r>
              <a:rPr lang="en-US" sz="2400" b="1" dirty="0" smtClean="0">
                <a:cs typeface="Times New Roman"/>
              </a:rPr>
              <a:t>,</a:t>
            </a:r>
          </a:p>
          <a:p>
            <a:pPr marL="266700">
              <a:lnSpc>
                <a:spcPct val="120000"/>
              </a:lnSpc>
            </a:pPr>
            <a:r>
              <a:rPr lang="en-US" sz="2400" b="1" dirty="0" err="1" smtClean="0">
                <a:cs typeface="Times New Roman"/>
              </a:rPr>
              <a:t>Adrenokortikal</a:t>
            </a:r>
            <a:r>
              <a:rPr lang="en-US" sz="2400" b="1" dirty="0" smtClean="0">
                <a:cs typeface="Times New Roman"/>
              </a:rPr>
              <a:t> tm</a:t>
            </a:r>
          </a:p>
          <a:p>
            <a:pPr marL="266700">
              <a:lnSpc>
                <a:spcPct val="120000"/>
              </a:lnSpc>
            </a:pPr>
            <a:r>
              <a:rPr lang="en-US" sz="2400" b="1" dirty="0" smtClean="0">
                <a:cs typeface="Times New Roman"/>
              </a:rPr>
              <a:t>HCG </a:t>
            </a:r>
            <a:r>
              <a:rPr lang="en-US" sz="2400" b="1" dirty="0" err="1" smtClean="0">
                <a:cs typeface="Times New Roman"/>
              </a:rPr>
              <a:t>salgılayan</a:t>
            </a:r>
            <a:r>
              <a:rPr lang="en-US" sz="2400" b="1" dirty="0" smtClean="0">
                <a:cs typeface="Times New Roman"/>
              </a:rPr>
              <a:t> tm</a:t>
            </a:r>
          </a:p>
          <a:p>
            <a:pPr marL="266700">
              <a:lnSpc>
                <a:spcPct val="120000"/>
              </a:lnSpc>
            </a:pPr>
            <a:r>
              <a:rPr lang="en-US" sz="2400" b="1" dirty="0" err="1" smtClean="0">
                <a:cs typeface="Times New Roman"/>
              </a:rPr>
              <a:t>Hipotiroidi</a:t>
            </a:r>
            <a:endParaRPr lang="en-US" sz="2400" b="1" dirty="0" smtClean="0">
              <a:cs typeface="Times New Roman"/>
            </a:endParaRPr>
          </a:p>
          <a:p>
            <a:pPr marL="266700">
              <a:lnSpc>
                <a:spcPct val="120000"/>
              </a:lnSpc>
            </a:pPr>
            <a:r>
              <a:rPr lang="en-US" sz="2400" b="1" dirty="0" smtClean="0">
                <a:cs typeface="Times New Roman"/>
              </a:rPr>
              <a:t>Familial </a:t>
            </a:r>
            <a:r>
              <a:rPr lang="en-US" sz="2400" b="1" dirty="0" err="1" smtClean="0">
                <a:cs typeface="Times New Roman"/>
              </a:rPr>
              <a:t>testotoksikoz</a:t>
            </a:r>
            <a:endParaRPr lang="en-US" sz="2400" b="1" dirty="0" smtClean="0">
              <a:cs typeface="Times New Roman"/>
            </a:endParaRPr>
          </a:p>
          <a:p>
            <a:pPr marL="266700">
              <a:lnSpc>
                <a:spcPct val="120000"/>
              </a:lnSpc>
            </a:pPr>
            <a:r>
              <a:rPr lang="en-US" sz="2400" b="1" dirty="0" err="1" smtClean="0">
                <a:cs typeface="Times New Roman"/>
              </a:rPr>
              <a:t>Leydig</a:t>
            </a:r>
            <a:r>
              <a:rPr lang="en-US" sz="2400" b="1" dirty="0" smtClean="0">
                <a:cs typeface="Times New Roman"/>
              </a:rPr>
              <a:t> </a:t>
            </a:r>
            <a:r>
              <a:rPr lang="en-US" sz="2400" b="1" dirty="0" err="1" smtClean="0">
                <a:cs typeface="Times New Roman"/>
              </a:rPr>
              <a:t>hücre</a:t>
            </a:r>
            <a:r>
              <a:rPr lang="en-US" sz="2400" b="1" dirty="0" smtClean="0">
                <a:cs typeface="Times New Roman"/>
              </a:rPr>
              <a:t> tm</a:t>
            </a:r>
          </a:p>
          <a:p>
            <a:pPr marL="266700">
              <a:lnSpc>
                <a:spcPct val="120000"/>
              </a:lnSpc>
            </a:pPr>
            <a:r>
              <a:rPr lang="en-US" sz="2400" b="1" dirty="0" err="1" smtClean="0">
                <a:cs typeface="Times New Roman"/>
              </a:rPr>
              <a:t>Sertoli</a:t>
            </a:r>
            <a:r>
              <a:rPr lang="en-US" sz="2400" b="1" dirty="0" smtClean="0">
                <a:cs typeface="Times New Roman"/>
              </a:rPr>
              <a:t> cell tm</a:t>
            </a:r>
          </a:p>
          <a:p>
            <a:pPr marL="266700">
              <a:lnSpc>
                <a:spcPct val="120000"/>
              </a:lnSpc>
            </a:pPr>
            <a:r>
              <a:rPr lang="en-US" sz="2400" b="1" dirty="0" smtClean="0">
                <a:cs typeface="Times New Roman"/>
              </a:rPr>
              <a:t>Over tm</a:t>
            </a:r>
            <a:endParaRPr lang="en-US" sz="2400" b="1" dirty="0"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38811" y="2918852"/>
            <a:ext cx="241458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FSH LH  baskılı</a:t>
            </a:r>
          </a:p>
          <a:p>
            <a:r>
              <a:rPr lang="tr-TR" dirty="0" smtClean="0"/>
              <a:t>E2 ya da T yüksek </a:t>
            </a:r>
          </a:p>
          <a:p>
            <a:endParaRPr lang="tr-TR" dirty="0"/>
          </a:p>
          <a:p>
            <a:endParaRPr lang="tr-TR" dirty="0" smtClean="0"/>
          </a:p>
          <a:p>
            <a:r>
              <a:rPr lang="tr-TR" dirty="0" smtClean="0"/>
              <a:t>GnRH tan bağımsız aks bağımlı değil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3589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>
                <a:solidFill>
                  <a:srgbClr val="CC00CC"/>
                </a:solidFill>
              </a:rPr>
              <a:t>Klinisyen şunları sormalı </a:t>
            </a:r>
            <a:endParaRPr lang="tr-T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1963271"/>
            <a:ext cx="6289022" cy="4226392"/>
          </a:xfrm>
        </p:spPr>
        <p:txBody>
          <a:bodyPr/>
          <a:lstStyle/>
          <a:p>
            <a:r>
              <a:rPr lang="tr-TR" dirty="0" smtClean="0"/>
              <a:t>Artmış uzama hızı</a:t>
            </a:r>
          </a:p>
          <a:p>
            <a:r>
              <a:rPr lang="tr-TR" dirty="0" smtClean="0"/>
              <a:t>Pubik -aksiller kıllanma</a:t>
            </a:r>
          </a:p>
          <a:p>
            <a:r>
              <a:rPr lang="tr-TR" dirty="0" smtClean="0"/>
              <a:t>Akne yağlı cilt</a:t>
            </a:r>
          </a:p>
          <a:p>
            <a:r>
              <a:rPr lang="tr-TR" dirty="0" smtClean="0"/>
              <a:t>Kas kitlesinde artma</a:t>
            </a:r>
          </a:p>
          <a:p>
            <a:r>
              <a:rPr lang="tr-TR" dirty="0" smtClean="0"/>
              <a:t>Vücut kokusu</a:t>
            </a:r>
          </a:p>
          <a:p>
            <a:r>
              <a:rPr lang="tr-TR" dirty="0" smtClean="0"/>
              <a:t>İştah artışı</a:t>
            </a:r>
          </a:p>
          <a:p>
            <a:r>
              <a:rPr lang="tr-TR" dirty="0" smtClean="0"/>
              <a:t>Meme ve genital gelişim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63612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" y="233203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Bazal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LH            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Sensitivite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%60 -100</a:t>
            </a:r>
          </a:p>
          <a:p>
            <a:pPr marL="0" indent="0">
              <a:buNone/>
            </a:pP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GnRH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uyarısı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(30 -40.dk)         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Zirve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LH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yanıtı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&gt; 5 IU/L</a:t>
            </a:r>
          </a:p>
          <a:p>
            <a:pPr marL="0" indent="0">
              <a:buNone/>
            </a:pP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LH/FSH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oranı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: 0.6-1.0</a:t>
            </a:r>
            <a:endParaRPr lang="tr-TR" sz="20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US" sz="20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Testosteron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&gt;10-20ng/dl /Estradiol &gt; 10pg/ml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717675" y="2547938"/>
            <a:ext cx="5207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588781" y="472558"/>
            <a:ext cx="1752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C00CC"/>
                </a:solidFill>
                <a:latin typeface="Times New Roman"/>
                <a:cs typeface="Times New Roman"/>
              </a:rPr>
              <a:t>TANI-2</a:t>
            </a:r>
          </a:p>
        </p:txBody>
      </p:sp>
    </p:spTree>
    <p:extLst>
      <p:ext uri="{BB962C8B-B14F-4D97-AF65-F5344CB8AC3E}">
        <p14:creationId xmlns:p14="http://schemas.microsoft.com/office/powerpoint/2010/main" val="153588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8307" y="474767"/>
            <a:ext cx="4331216" cy="2108199"/>
          </a:xfrm>
        </p:spPr>
        <p:txBody>
          <a:bodyPr>
            <a:normAutofit/>
          </a:bodyPr>
          <a:lstStyle/>
          <a:p>
            <a:r>
              <a:rPr lang="en-US" sz="2000" dirty="0" err="1" smtClean="0">
                <a:latin typeface="+mj-lt"/>
              </a:rPr>
              <a:t>Kemik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yaşı</a:t>
            </a:r>
            <a:r>
              <a:rPr lang="en-US" sz="2000" dirty="0" smtClean="0">
                <a:latin typeface="+mj-lt"/>
              </a:rPr>
              <a:t> –</a:t>
            </a:r>
            <a:r>
              <a:rPr lang="en-US" sz="2000" dirty="0" err="1" smtClean="0">
                <a:latin typeface="+mj-lt"/>
              </a:rPr>
              <a:t>Kronolojik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yaş</a:t>
            </a:r>
            <a:r>
              <a:rPr lang="en-US" sz="2000" dirty="0" smtClean="0">
                <a:latin typeface="+mj-lt"/>
              </a:rPr>
              <a:t> &gt;2 </a:t>
            </a:r>
            <a:r>
              <a:rPr lang="en-US" sz="2000" dirty="0" err="1" smtClean="0">
                <a:latin typeface="+mj-lt"/>
              </a:rPr>
              <a:t>yıl</a:t>
            </a:r>
            <a:endParaRPr lang="en-US" sz="2000" dirty="0" smtClean="0">
              <a:latin typeface="+mj-lt"/>
            </a:endParaRPr>
          </a:p>
          <a:p>
            <a:r>
              <a:rPr lang="en-US" sz="2000" dirty="0" err="1" smtClean="0">
                <a:latin typeface="+mj-lt"/>
              </a:rPr>
              <a:t>Büyümede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hızlanma</a:t>
            </a:r>
            <a:endParaRPr lang="en-US" sz="2000" dirty="0" smtClean="0">
              <a:latin typeface="+mj-lt"/>
            </a:endParaRPr>
          </a:p>
          <a:p>
            <a:r>
              <a:rPr lang="en-US" sz="2000" dirty="0" err="1" smtClean="0">
                <a:latin typeface="+mj-lt"/>
              </a:rPr>
              <a:t>Pelvik</a:t>
            </a:r>
            <a:r>
              <a:rPr lang="en-US" sz="2000" dirty="0" smtClean="0">
                <a:latin typeface="+mj-lt"/>
              </a:rPr>
              <a:t> USG- Uterus </a:t>
            </a:r>
            <a:r>
              <a:rPr lang="en-US" sz="2000" dirty="0" err="1" smtClean="0">
                <a:latin typeface="+mj-lt"/>
              </a:rPr>
              <a:t>ve</a:t>
            </a:r>
            <a:r>
              <a:rPr lang="en-US" sz="2000" dirty="0" smtClean="0">
                <a:latin typeface="+mj-lt"/>
              </a:rPr>
              <a:t> over</a:t>
            </a:r>
          </a:p>
          <a:p>
            <a:pPr marL="0" indent="0">
              <a:buNone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 smtClean="0">
                <a:latin typeface="+mj-lt"/>
              </a:rPr>
              <a:t>     </a:t>
            </a:r>
            <a:r>
              <a:rPr lang="en-US" sz="2000" dirty="0" err="1" smtClean="0">
                <a:latin typeface="+mj-lt"/>
              </a:rPr>
              <a:t>volümü</a:t>
            </a:r>
            <a:endParaRPr lang="en-US" sz="2000" dirty="0" smtClean="0">
              <a:latin typeface="+mj-lt"/>
            </a:endParaRPr>
          </a:p>
          <a:p>
            <a:pPr marL="0" indent="0">
              <a:buNone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 smtClean="0">
                <a:latin typeface="+mj-lt"/>
              </a:rPr>
              <a:t>     </a:t>
            </a:r>
            <a:endParaRPr lang="en-US" sz="2000" dirty="0">
              <a:latin typeface="+mj-lt"/>
            </a:endParaRPr>
          </a:p>
        </p:txBody>
      </p:sp>
      <p:pic>
        <p:nvPicPr>
          <p:cNvPr id="5" name="Picture 4" descr="pelvik us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900" y="2938463"/>
            <a:ext cx="3841157" cy="357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over sonograf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799" y="2938463"/>
            <a:ext cx="3860801" cy="3122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635500" cy="2563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60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90549" y="1072312"/>
            <a:ext cx="35671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CC00CC"/>
                </a:solidFill>
                <a:latin typeface="Calibri" panose="020F0502020204030204" pitchFamily="34" charset="0"/>
              </a:rPr>
              <a:t>KRANYAL MRI</a:t>
            </a:r>
            <a:endParaRPr lang="en-US" sz="2800" dirty="0">
              <a:solidFill>
                <a:srgbClr val="CC00CC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0680" y="1621834"/>
            <a:ext cx="8229945" cy="4216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Progresif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santral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PP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hastalarında</a:t>
            </a:r>
            <a:r>
              <a:rPr lang="en-US" sz="2400" dirty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Kranyal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MRI da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organik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patoloji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:</a:t>
            </a:r>
          </a:p>
          <a:p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Erkek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              %40-90</a:t>
            </a:r>
          </a:p>
          <a:p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Kız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                  %8-33,   &gt; 6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yaş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kız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           % 2</a:t>
            </a:r>
          </a:p>
          <a:p>
            <a:endParaRPr lang="en-US" sz="2400" dirty="0" smtClean="0">
              <a:latin typeface="Calibri" panose="020F0502020204030204" pitchFamily="34" charset="0"/>
              <a:cs typeface="Times New Roman"/>
            </a:endParaRPr>
          </a:p>
          <a:p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İnsidental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bulgular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hastaların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%11’inde</a:t>
            </a:r>
          </a:p>
          <a:p>
            <a:r>
              <a:rPr lang="en-US" sz="2400" dirty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         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Mikroadenom</a:t>
            </a:r>
            <a:endParaRPr lang="en-US" sz="2400" dirty="0" smtClean="0">
              <a:latin typeface="Calibri" panose="020F0502020204030204" pitchFamily="34" charset="0"/>
              <a:cs typeface="Times New Roman"/>
            </a:endParaRPr>
          </a:p>
          <a:p>
            <a:r>
              <a:rPr lang="en-US" sz="2400" dirty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         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Hipofiz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boyutunda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artış</a:t>
            </a:r>
            <a:endParaRPr lang="en-US" sz="2400" dirty="0">
              <a:latin typeface="Calibri" panose="020F0502020204030204" pitchFamily="34" charset="0"/>
              <a:cs typeface="Times New Roman"/>
            </a:endParaRPr>
          </a:p>
          <a:p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           Pineal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kist</a:t>
            </a:r>
            <a:endParaRPr lang="en-US" sz="2400" dirty="0" smtClean="0">
              <a:latin typeface="Calibri" panose="020F0502020204030204" pitchFamily="34" charset="0"/>
              <a:cs typeface="Times New Roman"/>
            </a:endParaRPr>
          </a:p>
          <a:p>
            <a:endParaRPr lang="en-US" dirty="0" smtClean="0">
              <a:latin typeface="+mj-lt"/>
            </a:endParaRPr>
          </a:p>
          <a:p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Küçük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yaş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,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hızlı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progresyon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,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yüksek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 LH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ve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 E2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düzeyleri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intrakranyal</a:t>
            </a:r>
            <a:endParaRPr lang="en-US" sz="2000" b="1" dirty="0" smtClean="0">
              <a:solidFill>
                <a:srgbClr val="CC00CC"/>
              </a:solidFill>
              <a:latin typeface="+mj-lt"/>
              <a:cs typeface="Times New Roman"/>
            </a:endParaRPr>
          </a:p>
          <a:p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patoloji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 !!!</a:t>
            </a:r>
          </a:p>
          <a:p>
            <a:endParaRPr lang="en-US" dirty="0" smtClean="0">
              <a:latin typeface="+mj-lt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1311273" y="2532062"/>
            <a:ext cx="5588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479549" y="2247900"/>
            <a:ext cx="5588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495652" y="2636837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385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2398438"/>
            <a:ext cx="7363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+mj-lt"/>
                <a:cs typeface="Times New Roman"/>
              </a:rPr>
              <a:t>Aile</a:t>
            </a:r>
            <a:r>
              <a:rPr lang="en-US" sz="2400" dirty="0" smtClean="0"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latin typeface="+mj-lt"/>
                <a:cs typeface="Times New Roman"/>
              </a:rPr>
              <a:t>öyküsü</a:t>
            </a:r>
            <a:r>
              <a:rPr lang="en-US" sz="2400" dirty="0" smtClean="0">
                <a:latin typeface="+mj-lt"/>
                <a:cs typeface="Times New Roman"/>
              </a:rPr>
              <a:t>!!! PATERNAL</a:t>
            </a:r>
          </a:p>
          <a:p>
            <a:r>
              <a:rPr lang="en-US" sz="2400" dirty="0" smtClean="0">
                <a:latin typeface="+mj-lt"/>
                <a:cs typeface="Times New Roman"/>
              </a:rPr>
              <a:t>15 </a:t>
            </a:r>
            <a:r>
              <a:rPr lang="en-US" sz="2400" dirty="0" err="1" smtClean="0">
                <a:latin typeface="+mj-lt"/>
                <a:cs typeface="Times New Roman"/>
              </a:rPr>
              <a:t>Aile</a:t>
            </a:r>
            <a:r>
              <a:rPr lang="en-US" sz="2400" dirty="0" smtClean="0">
                <a:latin typeface="+mj-lt"/>
                <a:cs typeface="Times New Roman"/>
              </a:rPr>
              <a:t>- 40 SPP li </a:t>
            </a:r>
            <a:r>
              <a:rPr lang="en-US" sz="2400" dirty="0" err="1" smtClean="0">
                <a:latin typeface="+mj-lt"/>
                <a:cs typeface="Times New Roman"/>
              </a:rPr>
              <a:t>birey</a:t>
            </a:r>
            <a:r>
              <a:rPr lang="en-US" sz="2400" dirty="0" smtClean="0">
                <a:latin typeface="+mj-lt"/>
                <a:cs typeface="Times New Roman"/>
              </a:rPr>
              <a:t>;  MKRN3 </a:t>
            </a:r>
            <a:r>
              <a:rPr lang="en-US" sz="2400" dirty="0" err="1" smtClean="0">
                <a:latin typeface="+mj-lt"/>
                <a:cs typeface="Times New Roman"/>
              </a:rPr>
              <a:t>inaktive</a:t>
            </a:r>
            <a:r>
              <a:rPr lang="en-US" sz="2400" dirty="0" smtClean="0"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latin typeface="+mj-lt"/>
                <a:cs typeface="Times New Roman"/>
              </a:rPr>
              <a:t>edici</a:t>
            </a:r>
            <a:r>
              <a:rPr lang="en-US" sz="2400" dirty="0" smtClean="0"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latin typeface="+mj-lt"/>
                <a:cs typeface="Times New Roman"/>
              </a:rPr>
              <a:t>mutasyon</a:t>
            </a:r>
            <a:r>
              <a:rPr lang="en-US" sz="2400" dirty="0" smtClean="0">
                <a:latin typeface="+mj-lt"/>
                <a:cs typeface="Times New Roman"/>
              </a:rPr>
              <a:t>  %33</a:t>
            </a:r>
            <a:endParaRPr lang="en-US" sz="2400" dirty="0">
              <a:latin typeface="+mj-lt"/>
              <a:cs typeface="Times New Roman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2816" y="1315522"/>
            <a:ext cx="23790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C00CC"/>
                </a:solidFill>
                <a:latin typeface="Calibri" panose="020F0502020204030204" pitchFamily="34" charset="0"/>
                <a:cs typeface="Times New Roman"/>
              </a:rPr>
              <a:t>GENETİK</a:t>
            </a:r>
          </a:p>
        </p:txBody>
      </p:sp>
    </p:spTree>
    <p:extLst>
      <p:ext uri="{BB962C8B-B14F-4D97-AF65-F5344CB8AC3E}">
        <p14:creationId xmlns:p14="http://schemas.microsoft.com/office/powerpoint/2010/main" val="281411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2196739"/>
            <a:ext cx="9004300" cy="165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83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Normal varyant Erken </a:t>
            </a:r>
            <a:r>
              <a:rPr lang="tr-TR" dirty="0" err="1" smtClean="0"/>
              <a:t>Puberte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Erken yaşta </a:t>
            </a:r>
            <a:r>
              <a:rPr lang="tr-TR" dirty="0" err="1" smtClean="0"/>
              <a:t>sekonder</a:t>
            </a:r>
            <a:r>
              <a:rPr lang="tr-TR" dirty="0" smtClean="0"/>
              <a:t>  cinsiyet karakteri oluşuyor ve bu altta yatan bir patoloji içermiyorsa</a:t>
            </a:r>
          </a:p>
          <a:p>
            <a:r>
              <a:rPr lang="tr-TR" dirty="0" smtClean="0"/>
              <a:t>İzlemde belirgin ilerleme de olmuyorsa ve izole ise </a:t>
            </a:r>
          </a:p>
          <a:p>
            <a:pPr marL="0" indent="0">
              <a:buNone/>
            </a:pPr>
            <a:endParaRPr lang="tr-TR" dirty="0"/>
          </a:p>
        </p:txBody>
      </p:sp>
      <p:sp>
        <p:nvSpPr>
          <p:cNvPr id="4" name="Aşağı Ok 3"/>
          <p:cNvSpPr/>
          <p:nvPr/>
        </p:nvSpPr>
        <p:spPr>
          <a:xfrm>
            <a:off x="3104147" y="2863516"/>
            <a:ext cx="505327" cy="10948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Metin kutusu 4"/>
          <p:cNvSpPr txBox="1"/>
          <p:nvPr/>
        </p:nvSpPr>
        <p:spPr>
          <a:xfrm>
            <a:off x="2249906" y="4513678"/>
            <a:ext cx="44276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Normal varyant Erken </a:t>
            </a:r>
            <a:r>
              <a:rPr lang="tr-TR" dirty="0" err="1" smtClean="0"/>
              <a:t>Puberte</a:t>
            </a:r>
            <a:r>
              <a:rPr lang="tr-TR" dirty="0" smtClean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0160762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Prematur</a:t>
            </a:r>
            <a:r>
              <a:rPr lang="tr-TR" dirty="0" smtClean="0"/>
              <a:t> </a:t>
            </a:r>
            <a:r>
              <a:rPr lang="tr-TR" dirty="0" err="1" smtClean="0"/>
              <a:t>Telarş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8 y önce başlayan izole meme dokusu gelişimi</a:t>
            </a:r>
          </a:p>
          <a:p>
            <a:r>
              <a:rPr lang="tr-TR" dirty="0" smtClean="0"/>
              <a:t>2 </a:t>
            </a:r>
            <a:r>
              <a:rPr lang="tr-TR" dirty="0" err="1" smtClean="0"/>
              <a:t>ypik</a:t>
            </a:r>
            <a:r>
              <a:rPr lang="tr-TR" dirty="0" smtClean="0"/>
              <a:t> yapar ve 6-8 y arası (ilerleme ihtimali var)</a:t>
            </a:r>
          </a:p>
          <a:p>
            <a:r>
              <a:rPr lang="tr-TR" dirty="0" smtClean="0"/>
              <a:t>Evre 3 den daha fazla ilerlemez</a:t>
            </a:r>
          </a:p>
          <a:p>
            <a:r>
              <a:rPr lang="tr-TR" dirty="0" smtClean="0"/>
              <a:t>Simetrik ya da asimetrik olabilir</a:t>
            </a:r>
          </a:p>
          <a:p>
            <a:r>
              <a:rPr lang="tr-TR" dirty="0" err="1" smtClean="0"/>
              <a:t>Overler</a:t>
            </a:r>
            <a:r>
              <a:rPr lang="tr-TR" dirty="0" smtClean="0"/>
              <a:t> </a:t>
            </a:r>
            <a:r>
              <a:rPr lang="tr-TR" dirty="0" err="1" smtClean="0"/>
              <a:t>uterus</a:t>
            </a:r>
            <a:r>
              <a:rPr lang="tr-TR" dirty="0" smtClean="0"/>
              <a:t> </a:t>
            </a:r>
            <a:r>
              <a:rPr lang="tr-TR" dirty="0" err="1" smtClean="0"/>
              <a:t>prepubertal</a:t>
            </a:r>
            <a:endParaRPr lang="tr-TR" dirty="0" smtClean="0"/>
          </a:p>
          <a:p>
            <a:pPr lvl="1"/>
            <a:r>
              <a:rPr lang="tr-TR" dirty="0" smtClean="0"/>
              <a:t>FSH dominant</a:t>
            </a:r>
          </a:p>
          <a:p>
            <a:pPr lvl="1"/>
            <a:r>
              <a:rPr lang="tr-TR" dirty="0" smtClean="0"/>
              <a:t>Meme dokusunun e2  karşı artmış duyarlılığı</a:t>
            </a:r>
          </a:p>
          <a:p>
            <a:pPr lvl="1"/>
            <a:r>
              <a:rPr lang="tr-TR" dirty="0" err="1" smtClean="0"/>
              <a:t>Overdeki</a:t>
            </a:r>
            <a:r>
              <a:rPr lang="tr-TR" dirty="0" smtClean="0"/>
              <a:t> </a:t>
            </a:r>
            <a:r>
              <a:rPr lang="tr-TR" dirty="0" err="1" smtClean="0"/>
              <a:t>folikül</a:t>
            </a:r>
            <a:r>
              <a:rPr lang="tr-TR" dirty="0" smtClean="0"/>
              <a:t> kistlerinden salınan e2 </a:t>
            </a:r>
          </a:p>
          <a:p>
            <a:pPr lvl="1"/>
            <a:r>
              <a:rPr lang="tr-TR" dirty="0" err="1" smtClean="0"/>
              <a:t>Obezite</a:t>
            </a:r>
            <a:endParaRPr lang="tr-TR" dirty="0" smtClean="0"/>
          </a:p>
          <a:p>
            <a:pPr lvl="1"/>
            <a:r>
              <a:rPr lang="tr-TR" dirty="0" smtClean="0"/>
              <a:t>Endokrin bozucular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570938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C00CC"/>
                </a:solidFill>
              </a:rPr>
              <a:t>Premature Telarş </a:t>
            </a:r>
            <a:endParaRPr lang="tr-TR" b="1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Bening pubertal varyant</a:t>
            </a:r>
          </a:p>
          <a:p>
            <a:endParaRPr lang="tr-TR" dirty="0" smtClean="0"/>
          </a:p>
          <a:p>
            <a:r>
              <a:rPr lang="tr-TR" dirty="0" smtClean="0"/>
              <a:t>Genellikle 2 yaş altında  olur ve genellikle geçer </a:t>
            </a:r>
          </a:p>
          <a:p>
            <a:endParaRPr lang="tr-TR" dirty="0"/>
          </a:p>
          <a:p>
            <a:r>
              <a:rPr lang="tr-TR" dirty="0" smtClean="0"/>
              <a:t>%10-20 puberte pp başlangıç bulgusu olabilir</a:t>
            </a:r>
          </a:p>
          <a:p>
            <a:endParaRPr lang="tr-TR" dirty="0"/>
          </a:p>
          <a:p>
            <a:pPr marL="0" indent="0">
              <a:buNone/>
            </a:pPr>
            <a:r>
              <a:rPr lang="tr-TR" dirty="0" smtClean="0">
                <a:solidFill>
                  <a:srgbClr val="CC00CC"/>
                </a:solidFill>
              </a:rPr>
              <a:t>Anahtar kurallar</a:t>
            </a:r>
          </a:p>
          <a:p>
            <a:r>
              <a:rPr lang="tr-TR" dirty="0" smtClean="0"/>
              <a:t>Bilateral ya da tek taraflı olabilir</a:t>
            </a:r>
          </a:p>
          <a:p>
            <a:r>
              <a:rPr lang="tr-TR" dirty="0" smtClean="0"/>
              <a:t>Evre3 geçmez</a:t>
            </a:r>
          </a:p>
          <a:p>
            <a:r>
              <a:rPr lang="tr-TR" dirty="0" smtClean="0"/>
              <a:t>KY ty ile uyumlu</a:t>
            </a:r>
          </a:p>
          <a:p>
            <a:r>
              <a:rPr lang="tr-TR" dirty="0" smtClean="0"/>
              <a:t>Boy uzama hızı artmamıştır</a:t>
            </a:r>
          </a:p>
          <a:p>
            <a:endParaRPr lang="tr-T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633" y="122238"/>
            <a:ext cx="2809441" cy="25018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2915" y="3595688"/>
            <a:ext cx="2428875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46386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C00CC"/>
                </a:solidFill>
              </a:rPr>
              <a:t>Key point</a:t>
            </a:r>
            <a:endParaRPr lang="tr-TR" b="1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YD dahi olabilr.....mini puberte, galaktore, anneden geçen hormonlar </a:t>
            </a:r>
          </a:p>
          <a:p>
            <a:endParaRPr lang="tr-TR" dirty="0" smtClean="0"/>
          </a:p>
          <a:p>
            <a:r>
              <a:rPr lang="tr-TR" dirty="0" smtClean="0"/>
              <a:t>2 yas HPP geçici aktivasyon  FSH dominant </a:t>
            </a:r>
          </a:p>
          <a:p>
            <a:endParaRPr lang="tr-TR" dirty="0" smtClean="0"/>
          </a:p>
          <a:p>
            <a:r>
              <a:rPr lang="tr-TR" dirty="0" smtClean="0"/>
              <a:t>Nadiren lavanta yağı yeşil ağaç yağı, plesantal ektreler </a:t>
            </a:r>
          </a:p>
          <a:p>
            <a:endParaRPr lang="tr-TR" dirty="0"/>
          </a:p>
          <a:p>
            <a:r>
              <a:rPr lang="tr-TR" dirty="0" smtClean="0"/>
              <a:t>Uzun süreli izlem amacı </a:t>
            </a:r>
            <a:r>
              <a:rPr lang="tr-TR" b="1" dirty="0" smtClean="0"/>
              <a:t>PROGRESYON OLAN  </a:t>
            </a:r>
            <a:r>
              <a:rPr lang="tr-TR" dirty="0" smtClean="0"/>
              <a:t>vakaları yakalamak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8790981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95288" y="1268413"/>
            <a:ext cx="8229600" cy="452596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000" dirty="0" smtClean="0"/>
              <a:t>Premature </a:t>
            </a:r>
            <a:r>
              <a:rPr lang="en-US" sz="2000" dirty="0" err="1" smtClean="0"/>
              <a:t>telar</a:t>
            </a:r>
            <a:r>
              <a:rPr lang="tr-TR" sz="2000" dirty="0" smtClean="0"/>
              <a:t>ş</a:t>
            </a:r>
            <a:r>
              <a:rPr lang="en-US" sz="2000" dirty="0" err="1" smtClean="0"/>
              <a:t>lı</a:t>
            </a:r>
            <a:r>
              <a:rPr lang="en-US" sz="2000" dirty="0" smtClean="0"/>
              <a:t> </a:t>
            </a:r>
            <a:r>
              <a:rPr lang="en-US" sz="2000" dirty="0" err="1" smtClean="0"/>
              <a:t>olgularda</a:t>
            </a:r>
            <a:r>
              <a:rPr lang="en-US" sz="2000" dirty="0" smtClean="0"/>
              <a:t> </a:t>
            </a:r>
            <a:r>
              <a:rPr lang="en-US" sz="2000" dirty="0" err="1" smtClean="0"/>
              <a:t>altta</a:t>
            </a:r>
            <a:r>
              <a:rPr lang="en-US" sz="2000" dirty="0" smtClean="0"/>
              <a:t> </a:t>
            </a:r>
            <a:r>
              <a:rPr lang="en-US" sz="2000" dirty="0" err="1" smtClean="0"/>
              <a:t>yatan</a:t>
            </a:r>
            <a:r>
              <a:rPr lang="en-US" sz="2000" dirty="0" smtClean="0"/>
              <a:t> </a:t>
            </a:r>
            <a:r>
              <a:rPr lang="en-US" sz="2000" dirty="0" err="1" smtClean="0"/>
              <a:t>fizyolojik</a:t>
            </a:r>
            <a:r>
              <a:rPr lang="en-US" sz="2000" dirty="0" smtClean="0"/>
              <a:t> </a:t>
            </a:r>
            <a:r>
              <a:rPr lang="en-US" sz="2000" dirty="0" err="1" smtClean="0"/>
              <a:t>olay</a:t>
            </a:r>
            <a:r>
              <a:rPr lang="tr-TR" sz="2000" dirty="0" smtClean="0"/>
              <a:t> </a:t>
            </a:r>
            <a:r>
              <a:rPr lang="en-US" sz="2000" dirty="0" smtClean="0"/>
              <a:t>serum FSH </a:t>
            </a:r>
            <a:r>
              <a:rPr lang="en-US" sz="2000" dirty="0" err="1" smtClean="0"/>
              <a:t>düzeylerindeki</a:t>
            </a:r>
            <a:r>
              <a:rPr lang="en-US" sz="2000" dirty="0" smtClean="0"/>
              <a:t> </a:t>
            </a:r>
            <a:r>
              <a:rPr lang="en-US" sz="2000" dirty="0" err="1" smtClean="0"/>
              <a:t>artı</a:t>
            </a:r>
            <a:r>
              <a:rPr lang="tr-TR" sz="2000" dirty="0" smtClean="0"/>
              <a:t>ş</a:t>
            </a:r>
            <a:r>
              <a:rPr lang="en-US" sz="2000" dirty="0" err="1" smtClean="0"/>
              <a:t>tır</a:t>
            </a:r>
            <a:r>
              <a:rPr lang="en-US" sz="2000" dirty="0" smtClean="0"/>
              <a:t>. </a:t>
            </a:r>
            <a:endParaRPr lang="tr-TR" sz="2000" dirty="0" smtClean="0"/>
          </a:p>
          <a:p>
            <a:pPr fontAlgn="auto">
              <a:spcAft>
                <a:spcPts val="0"/>
              </a:spcAft>
              <a:defRPr/>
            </a:pPr>
            <a:endParaRPr lang="tr-TR" sz="2000" dirty="0" smtClean="0"/>
          </a:p>
          <a:p>
            <a:pPr fontAlgn="auto">
              <a:spcAft>
                <a:spcPts val="0"/>
              </a:spcAft>
              <a:defRPr/>
            </a:pPr>
            <a:r>
              <a:rPr lang="en-US" sz="2000" dirty="0" err="1" smtClean="0"/>
              <a:t>Granülosa</a:t>
            </a:r>
            <a:r>
              <a:rPr lang="en-US" sz="2000" dirty="0" smtClean="0"/>
              <a:t> </a:t>
            </a:r>
            <a:r>
              <a:rPr lang="en-US" sz="2000" dirty="0" err="1" smtClean="0"/>
              <a:t>hücrelerinden</a:t>
            </a:r>
            <a:r>
              <a:rPr lang="tr-TR" sz="2000" dirty="0" smtClean="0"/>
              <a:t> </a:t>
            </a:r>
            <a:r>
              <a:rPr lang="en-US" sz="2000" dirty="0" err="1" smtClean="0"/>
              <a:t>salgılanan</a:t>
            </a:r>
            <a:r>
              <a:rPr lang="en-US" sz="2000" dirty="0" smtClean="0"/>
              <a:t> </a:t>
            </a:r>
            <a:r>
              <a:rPr lang="en-US" sz="2000" dirty="0" err="1" smtClean="0"/>
              <a:t>inhibin</a:t>
            </a:r>
            <a:r>
              <a:rPr lang="en-US" sz="2000" dirty="0" smtClean="0"/>
              <a:t> </a:t>
            </a:r>
            <a:r>
              <a:rPr lang="en-US" sz="2000" dirty="0" err="1" smtClean="0"/>
              <a:t>B’nin</a:t>
            </a:r>
            <a:r>
              <a:rPr lang="en-US" sz="2000" dirty="0" smtClean="0"/>
              <a:t>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yükseklikten</a:t>
            </a:r>
            <a:r>
              <a:rPr lang="en-US" sz="2000" dirty="0" smtClean="0"/>
              <a:t> </a:t>
            </a:r>
            <a:r>
              <a:rPr lang="en-US" sz="2000" dirty="0" err="1" smtClean="0"/>
              <a:t>sorumlu</a:t>
            </a:r>
            <a:r>
              <a:rPr lang="tr-TR" sz="2000" dirty="0" smtClean="0"/>
              <a:t> </a:t>
            </a:r>
            <a:r>
              <a:rPr lang="en-US" sz="2000" dirty="0" err="1" smtClean="0"/>
              <a:t>oldu</a:t>
            </a:r>
            <a:r>
              <a:rPr lang="tr-TR" sz="2000" dirty="0" smtClean="0"/>
              <a:t>ğ</a:t>
            </a:r>
            <a:r>
              <a:rPr lang="en-US" sz="2000" dirty="0" smtClean="0"/>
              <a:t>u </a:t>
            </a:r>
            <a:r>
              <a:rPr lang="en-US" sz="2000" dirty="0" err="1" smtClean="0"/>
              <a:t>dü</a:t>
            </a:r>
            <a:r>
              <a:rPr lang="tr-TR" sz="2000" dirty="0" smtClean="0"/>
              <a:t>ş</a:t>
            </a:r>
            <a:r>
              <a:rPr lang="en-US" sz="2000" dirty="0" err="1" smtClean="0"/>
              <a:t>ünülmektedir</a:t>
            </a:r>
            <a:endParaRPr lang="tr-TR" sz="2000" dirty="0" smtClean="0"/>
          </a:p>
          <a:p>
            <a:pPr fontAlgn="auto">
              <a:spcAft>
                <a:spcPts val="0"/>
              </a:spcAft>
              <a:defRPr/>
            </a:pPr>
            <a:endParaRPr lang="tr-TR" sz="2000" dirty="0" smtClean="0"/>
          </a:p>
          <a:p>
            <a:pPr fontAlgn="auto">
              <a:spcAft>
                <a:spcPts val="0"/>
              </a:spcAft>
              <a:defRPr/>
            </a:pPr>
            <a:r>
              <a:rPr lang="en-US" sz="2000" dirty="0" smtClean="0"/>
              <a:t>Hem </a:t>
            </a:r>
            <a:r>
              <a:rPr lang="en-US" sz="2000" dirty="0" err="1" smtClean="0"/>
              <a:t>gece</a:t>
            </a:r>
            <a:r>
              <a:rPr lang="en-US" sz="2000" dirty="0" smtClean="0"/>
              <a:t> </a:t>
            </a:r>
            <a:r>
              <a:rPr lang="en-US" sz="2000" dirty="0" err="1" smtClean="0"/>
              <a:t>pulslarında</a:t>
            </a:r>
            <a:r>
              <a:rPr lang="en-US" sz="2000" dirty="0" smtClean="0"/>
              <a:t> hem de</a:t>
            </a:r>
            <a:r>
              <a:rPr lang="tr-TR" sz="2000" dirty="0" smtClean="0"/>
              <a:t> </a:t>
            </a:r>
            <a:r>
              <a:rPr lang="en-US" sz="2000" dirty="0" err="1" smtClean="0"/>
              <a:t>GnRH</a:t>
            </a:r>
            <a:r>
              <a:rPr lang="en-US" sz="2000" dirty="0" smtClean="0"/>
              <a:t> </a:t>
            </a:r>
            <a:r>
              <a:rPr lang="en-US" sz="2000" dirty="0" err="1" smtClean="0"/>
              <a:t>uyarısına</a:t>
            </a:r>
            <a:r>
              <a:rPr lang="en-US" sz="2000" dirty="0" smtClean="0"/>
              <a:t> </a:t>
            </a:r>
            <a:r>
              <a:rPr lang="en-US" sz="2000" dirty="0" err="1" smtClean="0"/>
              <a:t>alınan</a:t>
            </a:r>
            <a:r>
              <a:rPr lang="en-US" sz="2000" dirty="0" smtClean="0"/>
              <a:t> </a:t>
            </a:r>
            <a:r>
              <a:rPr lang="en-US" sz="2000" dirty="0" err="1" smtClean="0"/>
              <a:t>pik</a:t>
            </a:r>
            <a:r>
              <a:rPr lang="en-US" sz="2000" dirty="0" smtClean="0"/>
              <a:t> </a:t>
            </a:r>
            <a:r>
              <a:rPr lang="en-US" sz="2000" dirty="0" err="1" smtClean="0"/>
              <a:t>yanıtta</a:t>
            </a:r>
            <a:r>
              <a:rPr lang="en-US" sz="2000" dirty="0" smtClean="0"/>
              <a:t> FSH </a:t>
            </a:r>
            <a:r>
              <a:rPr lang="en-US" sz="2000" dirty="0" err="1" smtClean="0"/>
              <a:t>yanıtı</a:t>
            </a:r>
            <a:r>
              <a:rPr lang="en-US" sz="2000" dirty="0" smtClean="0"/>
              <a:t> </a:t>
            </a:r>
            <a:r>
              <a:rPr lang="en-US" sz="2000" dirty="0" err="1" smtClean="0"/>
              <a:t>ön</a:t>
            </a:r>
            <a:r>
              <a:rPr lang="en-US" sz="2000" dirty="0" smtClean="0"/>
              <a:t> </a:t>
            </a:r>
            <a:r>
              <a:rPr lang="en-US" sz="2000" dirty="0" err="1" smtClean="0"/>
              <a:t>plandadır</a:t>
            </a:r>
            <a:endParaRPr lang="tr-TR" sz="2000" dirty="0" smtClean="0"/>
          </a:p>
          <a:p>
            <a:pPr fontAlgn="auto">
              <a:spcAft>
                <a:spcPts val="0"/>
              </a:spcAft>
              <a:defRPr/>
            </a:pPr>
            <a:endParaRPr lang="tr-TR" sz="2000" dirty="0" smtClean="0"/>
          </a:p>
          <a:p>
            <a:pPr fontAlgn="auto">
              <a:spcAft>
                <a:spcPts val="0"/>
              </a:spcAft>
              <a:defRPr/>
            </a:pPr>
            <a:r>
              <a:rPr lang="tr-TR" sz="2000" dirty="0" err="1" smtClean="0"/>
              <a:t>Over</a:t>
            </a:r>
            <a:r>
              <a:rPr lang="tr-TR" sz="2000" dirty="0" smtClean="0"/>
              <a:t> ve </a:t>
            </a:r>
            <a:r>
              <a:rPr lang="tr-TR" sz="2000" dirty="0" err="1" smtClean="0"/>
              <a:t>uterus</a:t>
            </a:r>
            <a:r>
              <a:rPr lang="tr-TR" sz="2000" dirty="0" smtClean="0"/>
              <a:t> </a:t>
            </a:r>
            <a:r>
              <a:rPr lang="tr-TR" sz="2000" dirty="0" err="1" smtClean="0"/>
              <a:t>prepubertal</a:t>
            </a:r>
            <a:r>
              <a:rPr lang="tr-TR" sz="2000" dirty="0" smtClean="0"/>
              <a:t> boyutlardadır</a:t>
            </a:r>
          </a:p>
          <a:p>
            <a:pPr fontAlgn="auto">
              <a:spcAft>
                <a:spcPts val="0"/>
              </a:spcAft>
              <a:defRPr/>
            </a:pPr>
            <a:endParaRPr lang="tr-TR" sz="2000" dirty="0" smtClean="0"/>
          </a:p>
          <a:p>
            <a:pPr fontAlgn="auto">
              <a:spcAft>
                <a:spcPts val="0"/>
              </a:spcAft>
              <a:defRPr/>
            </a:pPr>
            <a:r>
              <a:rPr lang="en-US" sz="2000" dirty="0" err="1" smtClean="0"/>
              <a:t>Özellikle</a:t>
            </a:r>
            <a:r>
              <a:rPr lang="en-US" sz="2000" dirty="0" smtClean="0"/>
              <a:t> </a:t>
            </a:r>
            <a:r>
              <a:rPr lang="en-US" sz="2000" dirty="0" err="1" smtClean="0"/>
              <a:t>ara</a:t>
            </a:r>
            <a:r>
              <a:rPr lang="en-US" sz="2000" dirty="0" smtClean="0"/>
              <a:t> </a:t>
            </a:r>
            <a:r>
              <a:rPr lang="en-US" sz="2000" dirty="0" err="1" smtClean="0"/>
              <a:t>formların</a:t>
            </a:r>
            <a:r>
              <a:rPr lang="en-US" sz="2000" dirty="0" smtClean="0"/>
              <a:t>, </a:t>
            </a:r>
            <a:r>
              <a:rPr lang="en-US" sz="2000" dirty="0" err="1" smtClean="0"/>
              <a:t>ilerleme</a:t>
            </a:r>
            <a:r>
              <a:rPr lang="tr-TR" sz="2000" dirty="0" smtClean="0"/>
              <a:t> </a:t>
            </a:r>
            <a:r>
              <a:rPr lang="en-US" sz="2000" dirty="0" err="1" smtClean="0"/>
              <a:t>hızı</a:t>
            </a:r>
            <a:r>
              <a:rPr lang="en-US" sz="2000" dirty="0" smtClean="0"/>
              <a:t>, </a:t>
            </a:r>
            <a:r>
              <a:rPr lang="en-US" sz="2000" dirty="0" err="1" smtClean="0"/>
              <a:t>büyüme</a:t>
            </a:r>
            <a:r>
              <a:rPr lang="en-US" sz="2000" dirty="0" smtClean="0"/>
              <a:t> </a:t>
            </a:r>
            <a:r>
              <a:rPr lang="en-US" sz="2000" dirty="0" err="1" smtClean="0"/>
              <a:t>temposu</a:t>
            </a:r>
            <a:r>
              <a:rPr lang="en-US" sz="2000" dirty="0" smtClean="0"/>
              <a:t> </a:t>
            </a:r>
            <a:r>
              <a:rPr lang="en-US" sz="2000" dirty="0" err="1" smtClean="0"/>
              <a:t>açısından</a:t>
            </a:r>
            <a:r>
              <a:rPr lang="en-US" sz="2000" dirty="0" smtClean="0"/>
              <a:t> 3-6 ay </a:t>
            </a:r>
            <a:r>
              <a:rPr lang="en-US" sz="2000" dirty="0" err="1" smtClean="0"/>
              <a:t>aralarla</a:t>
            </a:r>
            <a:r>
              <a:rPr lang="tr-TR" sz="2000" dirty="0" smtClean="0"/>
              <a:t> </a:t>
            </a:r>
            <a:r>
              <a:rPr lang="en-US" sz="2000" dirty="0" err="1" smtClean="0"/>
              <a:t>izlenmesi</a:t>
            </a:r>
            <a:r>
              <a:rPr lang="en-US" sz="2000" dirty="0" smtClean="0"/>
              <a:t> </a:t>
            </a:r>
            <a:r>
              <a:rPr lang="en-US" sz="2000" dirty="0" err="1" smtClean="0"/>
              <a:t>önem</a:t>
            </a:r>
            <a:r>
              <a:rPr lang="en-US" sz="2000" dirty="0" smtClean="0"/>
              <a:t> </a:t>
            </a:r>
            <a:r>
              <a:rPr lang="tr-TR" sz="2000" dirty="0" smtClean="0"/>
              <a:t>taşımaktadır.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227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C00CC"/>
                </a:solidFill>
                <a:latin typeface="+mn-lt"/>
              </a:rPr>
              <a:t>PREMATURE ADRENARŞ</a:t>
            </a:r>
            <a:endParaRPr lang="tr-TR" b="1" dirty="0">
              <a:solidFill>
                <a:srgbClr val="CC00CC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Kızlarda 8 erkelerde 9 y önce aksiller ve pubik kıllanma </a:t>
            </a:r>
          </a:p>
          <a:p>
            <a:r>
              <a:rPr lang="tr-TR" dirty="0" smtClean="0"/>
              <a:t>Adrenal androjen sentez kapasitesinin maturasyonunu gösterir. DHEAS düzeyleri 6 yaş civarında artar.</a:t>
            </a:r>
          </a:p>
          <a:p>
            <a:r>
              <a:rPr lang="tr-TR" dirty="0" smtClean="0"/>
              <a:t>DHEA ve 17 OH PREGNENOLON yükselir</a:t>
            </a:r>
          </a:p>
          <a:p>
            <a:r>
              <a:rPr lang="tr-TR" dirty="0" smtClean="0"/>
              <a:t>Kızlarda 4 kat daha fazla</a:t>
            </a:r>
          </a:p>
          <a:p>
            <a:r>
              <a:rPr lang="tr-TR" dirty="0" smtClean="0"/>
              <a:t>Premature adrenarş                   premature puberş demek değildir  </a:t>
            </a:r>
            <a:endParaRPr lang="tr-T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0425" y="3485955"/>
            <a:ext cx="714375" cy="60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8384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58" y="142875"/>
            <a:ext cx="8788001" cy="5614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31041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altLang="tr-TR" smtClean="0"/>
          </a:p>
        </p:txBody>
      </p:sp>
      <p:sp>
        <p:nvSpPr>
          <p:cNvPr id="68611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r-TR" sz="2800" dirty="0" err="1" smtClean="0"/>
              <a:t>Adrenar</a:t>
            </a:r>
            <a:r>
              <a:rPr lang="tr-TR" altLang="tr-TR" sz="2800" dirty="0" smtClean="0"/>
              <a:t>ş</a:t>
            </a:r>
            <a:r>
              <a:rPr lang="en-US" altLang="tr-TR" sz="2800" dirty="0" smtClean="0"/>
              <a:t> adrenal </a:t>
            </a:r>
            <a:r>
              <a:rPr lang="en-US" altLang="tr-TR" sz="2800" dirty="0" err="1" smtClean="0"/>
              <a:t>korteksdeki</a:t>
            </a:r>
            <a:r>
              <a:rPr lang="en-US" altLang="tr-TR" sz="2800" dirty="0" smtClean="0"/>
              <a:t> zona </a:t>
            </a:r>
            <a:r>
              <a:rPr lang="en-US" altLang="tr-TR" sz="2800" dirty="0" err="1" smtClean="0"/>
              <a:t>retikülarisden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salgılanan</a:t>
            </a:r>
            <a:r>
              <a:rPr lang="tr-TR" altLang="tr-TR" sz="2800" dirty="0" smtClean="0"/>
              <a:t> </a:t>
            </a:r>
            <a:r>
              <a:rPr lang="en-US" altLang="tr-TR" sz="2800" dirty="0" err="1" smtClean="0"/>
              <a:t>androjenlerin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artı</a:t>
            </a:r>
            <a:r>
              <a:rPr lang="tr-TR" altLang="tr-TR" sz="2800" dirty="0" smtClean="0"/>
              <a:t>ş</a:t>
            </a:r>
            <a:r>
              <a:rPr lang="en-US" altLang="tr-TR" sz="2800" dirty="0" err="1" smtClean="0"/>
              <a:t>ı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ile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gerçekle</a:t>
            </a:r>
            <a:r>
              <a:rPr lang="tr-TR" altLang="tr-TR" sz="2800" dirty="0" smtClean="0"/>
              <a:t>ş</a:t>
            </a:r>
            <a:r>
              <a:rPr lang="en-US" altLang="tr-TR" sz="2800" dirty="0" err="1" smtClean="0"/>
              <a:t>ir.</a:t>
            </a:r>
            <a:endParaRPr lang="tr-TR" altLang="tr-TR" sz="2800" dirty="0" smtClean="0"/>
          </a:p>
          <a:p>
            <a:endParaRPr lang="tr-TR" altLang="tr-TR" sz="2800" dirty="0" smtClean="0"/>
          </a:p>
          <a:p>
            <a:r>
              <a:rPr lang="en-US" altLang="tr-TR" sz="2800" dirty="0" smtClean="0"/>
              <a:t> 17,20 </a:t>
            </a:r>
            <a:r>
              <a:rPr lang="en-US" altLang="tr-TR" sz="2800" dirty="0" err="1" smtClean="0"/>
              <a:t>liyaz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ve</a:t>
            </a:r>
            <a:r>
              <a:rPr lang="tr-TR" altLang="tr-TR" sz="2800" dirty="0" smtClean="0"/>
              <a:t> </a:t>
            </a:r>
            <a:r>
              <a:rPr lang="en-US" altLang="tr-TR" sz="2800" dirty="0" smtClean="0"/>
              <a:t>17</a:t>
            </a:r>
            <a:r>
              <a:rPr lang="el-GR" altLang="tr-TR" sz="2800" dirty="0" smtClean="0"/>
              <a:t>α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hidroksilaz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aktivite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artı</a:t>
            </a:r>
            <a:r>
              <a:rPr lang="tr-TR" altLang="tr-TR" sz="2800" dirty="0" smtClean="0"/>
              <a:t>ş</a:t>
            </a:r>
            <a:r>
              <a:rPr lang="en-US" altLang="tr-TR" sz="2800" dirty="0" err="1" smtClean="0"/>
              <a:t>ı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sonucu</a:t>
            </a:r>
            <a:r>
              <a:rPr lang="en-US" altLang="tr-TR" sz="2800" dirty="0" smtClean="0"/>
              <a:t> serum DHEA </a:t>
            </a:r>
            <a:r>
              <a:rPr lang="en-US" altLang="tr-TR" sz="2800" dirty="0" err="1" smtClean="0"/>
              <a:t>ve</a:t>
            </a:r>
            <a:r>
              <a:rPr lang="tr-TR" altLang="tr-TR" sz="2800" dirty="0" smtClean="0"/>
              <a:t> </a:t>
            </a:r>
            <a:r>
              <a:rPr lang="en-US" altLang="tr-TR" sz="2800" dirty="0" err="1" smtClean="0"/>
              <a:t>bunun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metaboliti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sülfatın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artı</a:t>
            </a:r>
            <a:r>
              <a:rPr lang="tr-TR" altLang="tr-TR" sz="2800" dirty="0" smtClean="0"/>
              <a:t>ş</a:t>
            </a:r>
            <a:r>
              <a:rPr lang="en-US" altLang="tr-TR" sz="2800" dirty="0" err="1" smtClean="0"/>
              <a:t>ı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ile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sonuçlanır</a:t>
            </a:r>
            <a:r>
              <a:rPr lang="en-US" altLang="tr-TR" sz="2800" dirty="0" smtClean="0"/>
              <a:t>. </a:t>
            </a:r>
            <a:endParaRPr lang="tr-TR" altLang="tr-TR" sz="2800" dirty="0" smtClean="0"/>
          </a:p>
          <a:p>
            <a:endParaRPr lang="tr-TR" altLang="tr-TR" sz="2800" dirty="0" smtClean="0"/>
          </a:p>
          <a:p>
            <a:r>
              <a:rPr lang="en-US" altLang="tr-TR" sz="2800" dirty="0" err="1" smtClean="0"/>
              <a:t>Serumdaki</a:t>
            </a:r>
            <a:r>
              <a:rPr lang="tr-TR" altLang="tr-TR" sz="2800" dirty="0" smtClean="0"/>
              <a:t> </a:t>
            </a:r>
            <a:r>
              <a:rPr lang="en-US" altLang="tr-TR" sz="2800" dirty="0" err="1" smtClean="0"/>
              <a:t>düzeyin</a:t>
            </a:r>
            <a:r>
              <a:rPr lang="en-US" altLang="tr-TR" sz="2800" dirty="0" smtClean="0"/>
              <a:t> 40</a:t>
            </a:r>
            <a:r>
              <a:rPr lang="el-GR" altLang="tr-TR" sz="2800" dirty="0" smtClean="0"/>
              <a:t>μ</a:t>
            </a:r>
            <a:r>
              <a:rPr lang="en-US" altLang="tr-TR" sz="2800" dirty="0" smtClean="0"/>
              <a:t>g/</a:t>
            </a:r>
            <a:r>
              <a:rPr lang="en-US" altLang="tr-TR" sz="2800" dirty="0" err="1" smtClean="0"/>
              <a:t>dl’nin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üstüne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çıkması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adrenar</a:t>
            </a:r>
            <a:r>
              <a:rPr lang="tr-TR" altLang="tr-TR" sz="2800" dirty="0" smtClean="0"/>
              <a:t>ş</a:t>
            </a:r>
            <a:r>
              <a:rPr lang="en-US" altLang="tr-TR" sz="2800" dirty="0" smtClean="0"/>
              <a:t>ın </a:t>
            </a:r>
            <a:r>
              <a:rPr lang="en-US" altLang="tr-TR" sz="2800" dirty="0" err="1" smtClean="0"/>
              <a:t>biyokimyasal</a:t>
            </a:r>
            <a:r>
              <a:rPr lang="tr-TR" altLang="tr-TR" sz="2800" dirty="0" smtClean="0"/>
              <a:t> </a:t>
            </a:r>
            <a:r>
              <a:rPr lang="en-US" altLang="tr-TR" sz="2800" dirty="0" err="1" smtClean="0"/>
              <a:t>göstergesidir</a:t>
            </a:r>
            <a:r>
              <a:rPr lang="en-US" altLang="tr-TR" sz="2800" dirty="0" smtClean="0"/>
              <a:t>.</a:t>
            </a:r>
            <a:endParaRPr lang="tr-TR" altLang="tr-TR" sz="2800" dirty="0" smtClean="0"/>
          </a:p>
          <a:p>
            <a:endParaRPr lang="tr-TR" altLang="tr-TR" sz="2800" dirty="0" smtClean="0"/>
          </a:p>
          <a:p>
            <a:endParaRPr lang="en-US" altLang="tr-TR" sz="2000" dirty="0" smtClean="0"/>
          </a:p>
        </p:txBody>
      </p:sp>
    </p:spTree>
    <p:extLst>
      <p:ext uri="{BB962C8B-B14F-4D97-AF65-F5344CB8AC3E}">
        <p14:creationId xmlns:p14="http://schemas.microsoft.com/office/powerpoint/2010/main" val="428712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CC00CC"/>
                </a:solidFill>
              </a:rPr>
              <a:t>Biyokimyasal bulgular </a:t>
            </a:r>
            <a:endParaRPr lang="tr-TR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800" dirty="0" smtClean="0"/>
              <a:t>DHEAS</a:t>
            </a:r>
          </a:p>
          <a:p>
            <a:r>
              <a:rPr lang="tr-TR" sz="2800" dirty="0" smtClean="0"/>
              <a:t>Testosteron </a:t>
            </a:r>
          </a:p>
          <a:p>
            <a:r>
              <a:rPr lang="tr-TR" sz="2800" dirty="0" smtClean="0"/>
              <a:t>AS</a:t>
            </a:r>
          </a:p>
          <a:p>
            <a:r>
              <a:rPr lang="tr-TR" sz="2800" dirty="0" smtClean="0"/>
              <a:t>DHEA</a:t>
            </a:r>
          </a:p>
          <a:p>
            <a:r>
              <a:rPr lang="tr-TR" sz="2800" dirty="0" smtClean="0"/>
              <a:t>11 oksiandrogenler 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389445305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CC00CC"/>
                </a:solidFill>
              </a:rPr>
              <a:t>Klinik bulgular </a:t>
            </a:r>
            <a:endParaRPr lang="tr-TR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Aksiller vücut kokusu</a:t>
            </a:r>
          </a:p>
          <a:p>
            <a:r>
              <a:rPr lang="tr-TR" dirty="0" smtClean="0"/>
              <a:t>Yağlanma</a:t>
            </a:r>
          </a:p>
          <a:p>
            <a:r>
              <a:rPr lang="tr-TR" dirty="0" smtClean="0"/>
              <a:t>Mikrokomedonlu akneler</a:t>
            </a:r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  <a:p>
            <a:endParaRPr lang="tr-TR" dirty="0" smtClean="0"/>
          </a:p>
          <a:p>
            <a:r>
              <a:rPr lang="tr-TR" dirty="0" smtClean="0"/>
              <a:t>Meme gelişimi testislerde büyüme ve agır hiperandrogenizm YOKKKK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1260331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CC00CC"/>
                </a:solidFill>
              </a:rPr>
              <a:t>KLİNİK-2</a:t>
            </a:r>
            <a:endParaRPr lang="tr-TR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Obezlerde daha sık   DHEAS </a:t>
            </a:r>
          </a:p>
          <a:p>
            <a:endParaRPr lang="tr-TR" dirty="0"/>
          </a:p>
          <a:p>
            <a:r>
              <a:rPr lang="tr-TR" dirty="0" smtClean="0"/>
              <a:t>Kemik yaşı ileri ve yaşıtlarına göre ılımlı uzun boy</a:t>
            </a:r>
          </a:p>
          <a:p>
            <a:endParaRPr lang="tr-TR" dirty="0"/>
          </a:p>
          <a:p>
            <a:r>
              <a:rPr lang="tr-TR" dirty="0" smtClean="0"/>
              <a:t>DHEAS 135 mcg/dl   Testosteron 35 ng/dl kadar çıkabillir </a:t>
            </a:r>
          </a:p>
          <a:p>
            <a:r>
              <a:rPr lang="tr-TR" dirty="0" smtClean="0"/>
              <a:t>ETYOLOJİ</a:t>
            </a:r>
          </a:p>
          <a:p>
            <a:r>
              <a:rPr lang="tr-TR" dirty="0" smtClean="0"/>
              <a:t>Sebebi hala bilinmiyor.</a:t>
            </a:r>
          </a:p>
          <a:p>
            <a:r>
              <a:rPr lang="tr-TR" dirty="0" smtClean="0"/>
              <a:t>SGA larda sıklığı artıyor                   </a:t>
            </a:r>
            <a:r>
              <a:rPr lang="tr-TR" dirty="0" smtClean="0">
                <a:solidFill>
                  <a:srgbClr val="CC00CC"/>
                </a:solidFill>
              </a:rPr>
              <a:t>Thrifty </a:t>
            </a:r>
            <a:r>
              <a:rPr lang="tr-TR" dirty="0">
                <a:solidFill>
                  <a:srgbClr val="CC00CC"/>
                </a:solidFill>
              </a:rPr>
              <a:t>phenotype hypothesis</a:t>
            </a:r>
          </a:p>
          <a:p>
            <a:endParaRPr lang="tr-TR" dirty="0" smtClean="0"/>
          </a:p>
          <a:p>
            <a:r>
              <a:rPr lang="tr-TR" dirty="0" smtClean="0"/>
              <a:t>MS,IR ve PCOS riski artıyor </a:t>
            </a:r>
            <a:endParaRPr lang="tr-TR" dirty="0"/>
          </a:p>
        </p:txBody>
      </p:sp>
      <p:sp>
        <p:nvSpPr>
          <p:cNvPr id="5" name="Right Arrow 4"/>
          <p:cNvSpPr/>
          <p:nvPr/>
        </p:nvSpPr>
        <p:spPr>
          <a:xfrm>
            <a:off x="3643313" y="4572000"/>
            <a:ext cx="714375" cy="228600"/>
          </a:xfrm>
          <a:prstGeom prst="rightArrow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6450372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C00CC"/>
                </a:solidFill>
              </a:rPr>
              <a:t>Ayırıcı Tanı</a:t>
            </a:r>
            <a:endParaRPr lang="tr-TR" b="1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r-TR" b="1" dirty="0" smtClean="0"/>
              <a:t>Hipertirikoz </a:t>
            </a:r>
            <a:r>
              <a:rPr lang="tr-TR" dirty="0" smtClean="0"/>
              <a:t>: Sadece genital bölgede değil kollarda bacaklarda da olabilir</a:t>
            </a:r>
          </a:p>
          <a:p>
            <a:pPr lvl="1"/>
            <a:r>
              <a:rPr lang="tr-TR" dirty="0" smtClean="0"/>
              <a:t>Hormon profili normal</a:t>
            </a:r>
          </a:p>
          <a:p>
            <a:pPr lvl="1"/>
            <a:r>
              <a:rPr lang="tr-TR" dirty="0" smtClean="0"/>
              <a:t>Anorexia  ve bazı ilaç alımları sonrasında görülebilir.</a:t>
            </a:r>
          </a:p>
          <a:p>
            <a:r>
              <a:rPr lang="tr-TR" b="1" dirty="0" smtClean="0"/>
              <a:t>İdiopatik premature pubarş: DHEAS AS KY normall</a:t>
            </a:r>
          </a:p>
          <a:p>
            <a:r>
              <a:rPr lang="tr-TR" b="1" dirty="0" smtClean="0"/>
              <a:t>Puberte prekoks:</a:t>
            </a:r>
          </a:p>
          <a:p>
            <a:r>
              <a:rPr lang="tr-TR" b="1" dirty="0" smtClean="0"/>
              <a:t>Virilizasyona sebep olan durumlar </a:t>
            </a:r>
          </a:p>
          <a:p>
            <a:pPr lvl="1"/>
            <a:r>
              <a:rPr lang="tr-TR" b="1" dirty="0"/>
              <a:t> </a:t>
            </a:r>
            <a:r>
              <a:rPr lang="tr-TR" b="1" dirty="0" smtClean="0"/>
              <a:t>NKKAH (21 OH az  11 BOH az 3 BHSDG)</a:t>
            </a:r>
          </a:p>
          <a:p>
            <a:pPr lvl="1"/>
            <a:r>
              <a:rPr lang="tr-TR" b="1" dirty="0" smtClean="0"/>
              <a:t>GKK direnci</a:t>
            </a:r>
          </a:p>
          <a:p>
            <a:pPr lvl="1"/>
            <a:r>
              <a:rPr lang="tr-TR" b="1" dirty="0" smtClean="0"/>
              <a:t>Kortizon redüktaz eksikliği</a:t>
            </a:r>
          </a:p>
          <a:p>
            <a:pPr lvl="1"/>
            <a:r>
              <a:rPr lang="tr-TR" b="1" dirty="0" smtClean="0"/>
              <a:t>Sülfotransferaz eksikliği</a:t>
            </a:r>
          </a:p>
          <a:p>
            <a:pPr lvl="1"/>
            <a:r>
              <a:rPr lang="tr-TR" b="1" dirty="0" smtClean="0"/>
              <a:t>Cushing sendromu</a:t>
            </a:r>
          </a:p>
          <a:p>
            <a:pPr lvl="1"/>
            <a:r>
              <a:rPr lang="tr-TR" b="1" dirty="0" smtClean="0"/>
              <a:t>Virilize tm</a:t>
            </a:r>
          </a:p>
          <a:p>
            <a:pPr lvl="1"/>
            <a:r>
              <a:rPr lang="tr-TR" b="1" dirty="0" smtClean="0"/>
              <a:t>Portosistemik şant </a:t>
            </a: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val="207565960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SDC18380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0238" y="2896593"/>
            <a:ext cx="3868737" cy="2901552"/>
          </a:xfrm>
          <a:noFill/>
        </p:spPr>
      </p:pic>
      <p:sp>
        <p:nvSpPr>
          <p:cNvPr id="8" name="Rectangle 7"/>
          <p:cNvSpPr/>
          <p:nvPr/>
        </p:nvSpPr>
        <p:spPr>
          <a:xfrm>
            <a:off x="2071688" y="3782416"/>
            <a:ext cx="1714500" cy="200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9" name="Picture 10" descr="SDC1838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29150" y="2889448"/>
            <a:ext cx="3887788" cy="2915841"/>
          </a:xfrm>
          <a:noFill/>
        </p:spPr>
      </p:pic>
    </p:spTree>
    <p:extLst>
      <p:ext uri="{BB962C8B-B14F-4D97-AF65-F5344CB8AC3E}">
        <p14:creationId xmlns:p14="http://schemas.microsoft.com/office/powerpoint/2010/main" val="283151500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549275"/>
            <a:ext cx="9925051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213100"/>
            <a:ext cx="9612313" cy="647700"/>
          </a:xfrm>
          <a:prstGeom prst="rect">
            <a:avLst/>
          </a:prstGeom>
          <a:noFill/>
          <a:ln w="25400" algn="ctr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tr-TR"/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>
            <a:off x="684213" y="1989138"/>
            <a:ext cx="0" cy="41767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tr-TR"/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 flipH="1">
            <a:off x="4763" y="6237288"/>
            <a:ext cx="24082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 altLang="tr-TR"/>
              <a:t>Dolaşan androjenlere reseptör sensivitesi</a:t>
            </a:r>
          </a:p>
        </p:txBody>
      </p:sp>
    </p:spTree>
    <p:extLst>
      <p:ext uri="{BB962C8B-B14F-4D97-AF65-F5344CB8AC3E}">
        <p14:creationId xmlns:p14="http://schemas.microsoft.com/office/powerpoint/2010/main" val="363103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CC00CC"/>
                </a:solidFill>
              </a:rPr>
              <a:t>Nelere dikkat etmeliyiz??</a:t>
            </a:r>
            <a:endParaRPr lang="tr-TR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P. Adrenarş izole mi??</a:t>
            </a:r>
          </a:p>
          <a:p>
            <a:endParaRPr lang="tr-TR" dirty="0"/>
          </a:p>
          <a:p>
            <a:r>
              <a:rPr lang="tr-TR" dirty="0" smtClean="0"/>
              <a:t>Kemik yaşı</a:t>
            </a:r>
          </a:p>
          <a:p>
            <a:endParaRPr lang="tr-TR" dirty="0"/>
          </a:p>
          <a:p>
            <a:r>
              <a:rPr lang="tr-TR" dirty="0" smtClean="0"/>
              <a:t>DHEAS  T</a:t>
            </a:r>
          </a:p>
          <a:p>
            <a:endParaRPr lang="tr-TR" dirty="0" smtClean="0"/>
          </a:p>
          <a:p>
            <a:r>
              <a:rPr lang="tr-TR" b="1" dirty="0" smtClean="0">
                <a:solidFill>
                  <a:srgbClr val="CC00CC"/>
                </a:solidFill>
              </a:rPr>
              <a:t>Sabah </a:t>
            </a:r>
            <a:r>
              <a:rPr lang="tr-TR" b="1" dirty="0">
                <a:solidFill>
                  <a:srgbClr val="CC00CC"/>
                </a:solidFill>
              </a:rPr>
              <a:t>8.00 </a:t>
            </a:r>
            <a:r>
              <a:rPr lang="tr-TR" b="1" dirty="0" smtClean="0">
                <a:solidFill>
                  <a:srgbClr val="CC00CC"/>
                </a:solidFill>
              </a:rPr>
              <a:t>‘de </a:t>
            </a:r>
            <a:r>
              <a:rPr lang="en-US" b="1" dirty="0">
                <a:solidFill>
                  <a:srgbClr val="CC00CC"/>
                </a:solidFill>
              </a:rPr>
              <a:t> </a:t>
            </a:r>
            <a:r>
              <a:rPr lang="en-US" b="1" dirty="0" smtClean="0">
                <a:solidFill>
                  <a:srgbClr val="CC00CC"/>
                </a:solidFill>
              </a:rPr>
              <a:t>17OHP  </a:t>
            </a:r>
            <a:r>
              <a:rPr lang="en-US" b="1" dirty="0">
                <a:solidFill>
                  <a:srgbClr val="CC00CC"/>
                </a:solidFill>
              </a:rPr>
              <a:t>&gt;200 ng/</a:t>
            </a:r>
            <a:r>
              <a:rPr lang="en-US" b="1" dirty="0" err="1">
                <a:solidFill>
                  <a:srgbClr val="CC00CC"/>
                </a:solidFill>
              </a:rPr>
              <a:t>dL</a:t>
            </a:r>
            <a:r>
              <a:rPr lang="en-US" b="1" dirty="0">
                <a:solidFill>
                  <a:srgbClr val="CC00CC"/>
                </a:solidFill>
              </a:rPr>
              <a:t> (&gt;6 </a:t>
            </a:r>
            <a:r>
              <a:rPr lang="en-US" b="1" dirty="0" err="1">
                <a:solidFill>
                  <a:srgbClr val="CC00CC"/>
                </a:solidFill>
              </a:rPr>
              <a:t>nmol</a:t>
            </a:r>
            <a:r>
              <a:rPr lang="en-US" b="1" dirty="0">
                <a:solidFill>
                  <a:srgbClr val="CC00CC"/>
                </a:solidFill>
              </a:rPr>
              <a:t>/L</a:t>
            </a:r>
            <a:r>
              <a:rPr lang="en-US" b="1" dirty="0" smtClean="0">
                <a:solidFill>
                  <a:srgbClr val="CC00CC"/>
                </a:solidFill>
              </a:rPr>
              <a:t>)</a:t>
            </a:r>
            <a:r>
              <a:rPr lang="tr-TR" b="1" dirty="0" smtClean="0">
                <a:solidFill>
                  <a:srgbClr val="CC00CC"/>
                </a:solidFill>
              </a:rPr>
              <a:t> ise</a:t>
            </a:r>
            <a:r>
              <a:rPr lang="en-US" b="1" dirty="0" smtClean="0">
                <a:solidFill>
                  <a:srgbClr val="CC00CC"/>
                </a:solidFill>
              </a:rPr>
              <a:t> ≥95</a:t>
            </a:r>
            <a:r>
              <a:rPr lang="tr-TR" b="1" dirty="0" smtClean="0">
                <a:solidFill>
                  <a:srgbClr val="CC00CC"/>
                </a:solidFill>
              </a:rPr>
              <a:t> duyarlılık ve özgünlükle NKKAH diper p.adrenarşlardan ayırır</a:t>
            </a:r>
          </a:p>
          <a:p>
            <a:endParaRPr lang="tr-TR" dirty="0" smtClean="0"/>
          </a:p>
          <a:p>
            <a:r>
              <a:rPr lang="tr-TR" dirty="0" smtClean="0"/>
              <a:t>ACTH uayrı testi</a:t>
            </a:r>
          </a:p>
          <a:p>
            <a:r>
              <a:rPr lang="tr-TR" dirty="0" smtClean="0"/>
              <a:t>DX süpresyon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4567161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900" y="221269"/>
            <a:ext cx="5332912" cy="6636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19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İzole </a:t>
            </a:r>
            <a:r>
              <a:rPr lang="tr-TR" dirty="0" err="1" smtClean="0"/>
              <a:t>prematur</a:t>
            </a:r>
            <a:r>
              <a:rPr lang="tr-TR" dirty="0" smtClean="0"/>
              <a:t> </a:t>
            </a:r>
            <a:r>
              <a:rPr lang="tr-TR" dirty="0" err="1" smtClean="0"/>
              <a:t>menarş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Uygunsuz erken yaşta vajinal kanama</a:t>
            </a:r>
          </a:p>
          <a:p>
            <a:r>
              <a:rPr lang="tr-TR" dirty="0" err="1" smtClean="0"/>
              <a:t>Usg</a:t>
            </a:r>
            <a:r>
              <a:rPr lang="tr-TR" dirty="0" smtClean="0"/>
              <a:t> ve </a:t>
            </a:r>
            <a:r>
              <a:rPr lang="tr-TR" dirty="0" err="1" smtClean="0"/>
              <a:t>gonadotropin</a:t>
            </a:r>
            <a:r>
              <a:rPr lang="tr-TR" dirty="0" smtClean="0"/>
              <a:t> seviyeleri normal</a:t>
            </a:r>
          </a:p>
          <a:p>
            <a:r>
              <a:rPr lang="tr-TR" dirty="0" err="1" smtClean="0"/>
              <a:t>Etyolojisi</a:t>
            </a:r>
            <a:r>
              <a:rPr lang="tr-TR" dirty="0" smtClean="0"/>
              <a:t> ??</a:t>
            </a:r>
          </a:p>
          <a:p>
            <a:r>
              <a:rPr lang="tr-TR" dirty="0" smtClean="0"/>
              <a:t>Dolaşan </a:t>
            </a:r>
            <a:r>
              <a:rPr lang="tr-TR" dirty="0" err="1" smtClean="0"/>
              <a:t>estrojenlere</a:t>
            </a:r>
            <a:r>
              <a:rPr lang="tr-TR" dirty="0" smtClean="0"/>
              <a:t> karşı artmış </a:t>
            </a:r>
            <a:r>
              <a:rPr lang="tr-TR" dirty="0" err="1" smtClean="0"/>
              <a:t>endometriyum</a:t>
            </a:r>
            <a:r>
              <a:rPr lang="tr-TR" dirty="0" smtClean="0"/>
              <a:t> duyarlılığı</a:t>
            </a:r>
          </a:p>
          <a:p>
            <a:r>
              <a:rPr lang="tr-TR" dirty="0" smtClean="0"/>
              <a:t>HHG aksının geçici aktivasyonu</a:t>
            </a:r>
          </a:p>
          <a:p>
            <a:r>
              <a:rPr lang="tr-TR" dirty="0" err="1" smtClean="0"/>
              <a:t>Birdışlama</a:t>
            </a:r>
            <a:r>
              <a:rPr lang="tr-TR" dirty="0" smtClean="0"/>
              <a:t> tanısı olduğu unutulmamalıdır. </a:t>
            </a:r>
          </a:p>
          <a:p>
            <a:r>
              <a:rPr lang="tr-TR" dirty="0" smtClean="0"/>
              <a:t>Genellikle 1-3 atak</a:t>
            </a:r>
          </a:p>
          <a:p>
            <a:r>
              <a:rPr lang="tr-TR" dirty="0" err="1" smtClean="0"/>
              <a:t>Yd</a:t>
            </a:r>
            <a:r>
              <a:rPr lang="tr-TR" dirty="0" smtClean="0"/>
              <a:t>  kanlı vajinal akıntı e2 çekilmesi</a:t>
            </a:r>
          </a:p>
          <a:p>
            <a:r>
              <a:rPr lang="tr-TR" dirty="0" smtClean="0"/>
              <a:t>AT: GEP, dışardan E2 alımı, </a:t>
            </a:r>
            <a:r>
              <a:rPr lang="tr-TR" dirty="0" err="1" smtClean="0"/>
              <a:t>vulvovajinit</a:t>
            </a:r>
            <a:r>
              <a:rPr lang="tr-TR" dirty="0" smtClean="0"/>
              <a:t>, </a:t>
            </a:r>
            <a:r>
              <a:rPr lang="tr-TR" dirty="0" err="1" smtClean="0"/>
              <a:t>ürtral</a:t>
            </a:r>
            <a:r>
              <a:rPr lang="tr-TR" dirty="0" smtClean="0"/>
              <a:t> </a:t>
            </a:r>
            <a:r>
              <a:rPr lang="tr-TR" dirty="0" err="1" smtClean="0"/>
              <a:t>prolapsus</a:t>
            </a:r>
            <a:r>
              <a:rPr lang="tr-TR" dirty="0" smtClean="0"/>
              <a:t>, yabancı cisim, tümör, </a:t>
            </a:r>
            <a:r>
              <a:rPr lang="tr-TR" dirty="0" err="1" smtClean="0"/>
              <a:t>istismar,over</a:t>
            </a:r>
            <a:r>
              <a:rPr lang="tr-TR" dirty="0" smtClean="0"/>
              <a:t> kistleri, </a:t>
            </a:r>
            <a:r>
              <a:rPr lang="tr-TR" dirty="0" err="1" smtClean="0"/>
              <a:t>mccune</a:t>
            </a:r>
            <a:r>
              <a:rPr lang="tr-TR" dirty="0" smtClean="0"/>
              <a:t> </a:t>
            </a:r>
            <a:r>
              <a:rPr lang="tr-TR" dirty="0" err="1" smtClean="0"/>
              <a:t>albright</a:t>
            </a:r>
            <a:r>
              <a:rPr lang="tr-TR" dirty="0" smtClean="0"/>
              <a:t> sendromu, tedavi edilmemiş </a:t>
            </a:r>
            <a:r>
              <a:rPr lang="tr-TR" dirty="0" err="1" smtClean="0"/>
              <a:t>hipotiroidi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71762558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4487" y="1433514"/>
            <a:ext cx="4786313" cy="1325563"/>
          </a:xfrm>
        </p:spPr>
        <p:txBody>
          <a:bodyPr/>
          <a:lstStyle/>
          <a:p>
            <a:r>
              <a:rPr lang="tr-TR" b="1" dirty="0" smtClean="0">
                <a:solidFill>
                  <a:srgbClr val="CC00CC"/>
                </a:solidFill>
              </a:rPr>
              <a:t>Bir takım vakalar </a:t>
            </a:r>
            <a:endParaRPr lang="tr-TR" b="1" dirty="0">
              <a:solidFill>
                <a:srgbClr val="CC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55957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-1" y="907675"/>
            <a:ext cx="4029075" cy="4941142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tr-TR" sz="2000" dirty="0" smtClean="0"/>
          </a:p>
          <a:p>
            <a:r>
              <a:rPr lang="tr-TR" sz="2000" dirty="0" smtClean="0">
                <a:solidFill>
                  <a:srgbClr val="CC00CC"/>
                </a:solidFill>
              </a:rPr>
              <a:t>      </a:t>
            </a:r>
            <a:r>
              <a:rPr lang="tr-TR" sz="2400" dirty="0">
                <a:solidFill>
                  <a:srgbClr val="CC00CC"/>
                </a:solidFill>
              </a:rPr>
              <a:t>V</a:t>
            </a:r>
            <a:r>
              <a:rPr lang="tr-TR" sz="2400" dirty="0" smtClean="0">
                <a:solidFill>
                  <a:srgbClr val="CC00CC"/>
                </a:solidFill>
              </a:rPr>
              <a:t>aka-1 </a:t>
            </a:r>
          </a:p>
          <a:p>
            <a:r>
              <a:rPr lang="tr-TR" sz="2000" dirty="0">
                <a:solidFill>
                  <a:srgbClr val="CC00CC"/>
                </a:solidFill>
              </a:rPr>
              <a:t> </a:t>
            </a:r>
            <a:r>
              <a:rPr lang="tr-TR" sz="2000" dirty="0" smtClean="0">
                <a:solidFill>
                  <a:srgbClr val="CC00CC"/>
                </a:solidFill>
              </a:rPr>
              <a:t>    3,5 YAŞ ERKEK HASTA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tr-TR" sz="2400" dirty="0" smtClean="0"/>
              <a:t>5 ay önce başlayan genital bölgede tüylenme ve penis boyunda  artma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tr-TR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tr-TR" sz="2400" dirty="0" smtClean="0"/>
              <a:t>Daha sonrasında çok heyecanlanınca, ya da korkunca ortaya çıkan gülmeleri başlamış.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tr-TR" sz="2400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tr-TR" sz="2400" dirty="0" smtClean="0"/>
              <a:t>Ailenin asıl tedirgin olma ve tarafımıza başvurma şikayetide bu gülme dönemleri olmuş.</a:t>
            </a:r>
          </a:p>
          <a:p>
            <a:endParaRPr lang="tr-TR" dirty="0"/>
          </a:p>
        </p:txBody>
      </p:sp>
      <p:pic>
        <p:nvPicPr>
          <p:cNvPr id="5" name="Picture 2" descr="C:\Users\def\Desktop\20121204_1046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02661" y="807479"/>
            <a:ext cx="5606766" cy="4475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 flipV="1">
            <a:off x="6390106" y="736500"/>
            <a:ext cx="1116106" cy="1763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7153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898268"/>
            <a:ext cx="4143375" cy="5051937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Genel durumu iyi,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>
                <a:solidFill>
                  <a:srgbClr val="2A24FF"/>
                </a:solidFill>
              </a:rPr>
              <a:t>VA:21,6 kg (99.per, 2,21 sds)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>
                <a:solidFill>
                  <a:srgbClr val="2A24FF"/>
                </a:solidFill>
              </a:rPr>
              <a:t>Boy:109,5cm (99.per, 2,15 sds)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BMI:18 (92.per.)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MPH:177 (50.per.)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Puberte muayenesinde: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Axillar 1/1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Pubik 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4200" b="1" dirty="0" smtClean="0">
                <a:solidFill>
                  <a:srgbClr val="2A24FF"/>
                </a:solidFill>
              </a:rPr>
              <a:t>Testis volumü sol 10-12ml, sağ 8-10 ml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GPB:8cm</a:t>
            </a:r>
          </a:p>
          <a:p>
            <a:endParaRPr lang="tr-TR" dirty="0"/>
          </a:p>
        </p:txBody>
      </p:sp>
      <p:pic>
        <p:nvPicPr>
          <p:cNvPr id="5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40"/>
          <a:stretch/>
        </p:blipFill>
        <p:spPr>
          <a:xfrm>
            <a:off x="3887787" y="1143001"/>
            <a:ext cx="5049083" cy="4212150"/>
          </a:xfrm>
          <a:ln>
            <a:noFill/>
          </a:ln>
        </p:spPr>
      </p:pic>
      <p:sp>
        <p:nvSpPr>
          <p:cNvPr id="2" name="Oval 1"/>
          <p:cNvSpPr/>
          <p:nvPr/>
        </p:nvSpPr>
        <p:spPr>
          <a:xfrm>
            <a:off x="4889500" y="4007925"/>
            <a:ext cx="177800" cy="106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Left Arrow 2"/>
          <p:cNvSpPr/>
          <p:nvPr/>
        </p:nvSpPr>
        <p:spPr>
          <a:xfrm>
            <a:off x="8382000" y="2260600"/>
            <a:ext cx="368300" cy="139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1175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>
                <a:solidFill>
                  <a:srgbClr val="CC00CC"/>
                </a:solidFill>
              </a:rPr>
              <a:t>Laboratuvar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532965"/>
            <a:ext cx="3810000" cy="4681907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tr-TR" sz="3200" dirty="0"/>
              <a:t>Biyokimyası ve hemogramında özellik yok</a:t>
            </a:r>
          </a:p>
          <a:p>
            <a:pPr marL="0" indent="0">
              <a:buNone/>
            </a:pPr>
            <a:endParaRPr lang="tr-TR" sz="3200" dirty="0"/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309282" y="1532965"/>
            <a:ext cx="4095750" cy="378565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TSH:1,69ıu/ml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St4:1,03ng/dl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ACTH:21,5pg/ml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Kortizol:11,56mcg/dl 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rgbClr val="2A24FF"/>
                </a:solidFill>
                <a:latin typeface="+mn-lt"/>
              </a:rPr>
              <a:t>FSH:1,55 mIU/ml</a:t>
            </a:r>
            <a:endParaRPr lang="tr-TR" sz="2400" dirty="0">
              <a:solidFill>
                <a:srgbClr val="2A24FF"/>
              </a:solidFill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rgbClr val="2A24FF"/>
                </a:solidFill>
                <a:latin typeface="+mn-lt"/>
              </a:rPr>
              <a:t>LH:0,53 mIU/ml(&lt;0,3)</a:t>
            </a:r>
            <a:endParaRPr lang="tr-TR" sz="2400" dirty="0">
              <a:solidFill>
                <a:srgbClr val="2A24FF"/>
              </a:solidFill>
              <a:latin typeface="+mn-lt"/>
            </a:endParaRP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rgbClr val="2A24FF"/>
                </a:solidFill>
                <a:latin typeface="+mn-lt"/>
              </a:rPr>
              <a:t>Testesteron:52,88ng/dl(&lt;10)</a:t>
            </a:r>
            <a:endParaRPr lang="tr-TR" sz="2400" dirty="0">
              <a:solidFill>
                <a:srgbClr val="2A24FF"/>
              </a:solidFill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17 OHprogesteron:0,26ng/dl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>
                <a:latin typeface="+mn-lt"/>
              </a:rPr>
              <a:t>1,4 </a:t>
            </a:r>
            <a:r>
              <a:rPr lang="tr-TR" sz="2400" dirty="0" smtClean="0">
                <a:latin typeface="+mn-lt"/>
              </a:rPr>
              <a:t>Androstenidion:0,08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DHEAS:6,2 mcg/dl </a:t>
            </a:r>
            <a:endParaRPr lang="tr-TR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71801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CC00CC"/>
                </a:solidFill>
              </a:rPr>
              <a:t>Patolojik bulgular</a:t>
            </a:r>
            <a:endParaRPr lang="tr-TR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1819484"/>
            <a:ext cx="4214532" cy="3928872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tr-TR" sz="3200" dirty="0" smtClean="0">
                <a:solidFill>
                  <a:srgbClr val="CC00CC"/>
                </a:solidFill>
              </a:rPr>
              <a:t>Laboratuvar</a:t>
            </a:r>
          </a:p>
          <a:p>
            <a:r>
              <a:rPr lang="tr-TR" sz="3200" dirty="0" smtClean="0"/>
              <a:t>FSH:1,55mıu/ml</a:t>
            </a:r>
            <a:endParaRPr lang="tr-TR" sz="3200" dirty="0"/>
          </a:p>
          <a:p>
            <a:r>
              <a:rPr lang="tr-TR" sz="3200" dirty="0" smtClean="0">
                <a:solidFill>
                  <a:srgbClr val="2A24FF"/>
                </a:solidFill>
              </a:rPr>
              <a:t>LH:0,53mıu/ml</a:t>
            </a:r>
            <a:endParaRPr lang="tr-TR" sz="3200" dirty="0">
              <a:solidFill>
                <a:srgbClr val="2A24FF"/>
              </a:solidFill>
            </a:endParaRPr>
          </a:p>
          <a:p>
            <a:r>
              <a:rPr lang="tr-TR" sz="3200" dirty="0" smtClean="0">
                <a:solidFill>
                  <a:srgbClr val="2A24FF"/>
                </a:solidFill>
              </a:rPr>
              <a:t>Testesteron:52,88ng/dl </a:t>
            </a:r>
            <a:endParaRPr lang="tr-TR" sz="3200" dirty="0">
              <a:solidFill>
                <a:srgbClr val="2A24FF"/>
              </a:solidFill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304800" y="1690689"/>
            <a:ext cx="4095750" cy="341632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tr-TR" sz="2400" dirty="0" smtClean="0">
                <a:solidFill>
                  <a:srgbClr val="CC00CC"/>
                </a:solidFill>
                <a:latin typeface="+mn-lt"/>
              </a:rPr>
              <a:t>Fizik muayenede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3,5 yaşında erkek hasta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Pubik tüylenmesi tanner evre 2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Testis volumü tanner evre3</a:t>
            </a:r>
            <a:endParaRPr lang="en-US" sz="2400" dirty="0">
              <a:latin typeface="+mn-lt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sz="2400" dirty="0">
                <a:latin typeface="+mn-lt"/>
              </a:rPr>
              <a:t>KY 2 </a:t>
            </a:r>
            <a:r>
              <a:rPr lang="tr-TR" sz="2400" dirty="0" smtClean="0">
                <a:latin typeface="+mn-lt"/>
              </a:rPr>
              <a:t>,5 </a:t>
            </a:r>
            <a:r>
              <a:rPr lang="en-US" sz="2400" dirty="0" err="1" smtClean="0">
                <a:latin typeface="+mn-lt"/>
              </a:rPr>
              <a:t>yıl</a:t>
            </a:r>
            <a:r>
              <a:rPr lang="tr-TR" sz="2400" dirty="0" smtClean="0">
                <a:latin typeface="+mn-lt"/>
              </a:rPr>
              <a:t> </a:t>
            </a:r>
            <a:r>
              <a:rPr lang="en-US" sz="2400" dirty="0" err="1" smtClean="0">
                <a:latin typeface="+mn-lt"/>
              </a:rPr>
              <a:t>ileri</a:t>
            </a:r>
            <a:endParaRPr lang="en-US" sz="2400" dirty="0">
              <a:latin typeface="+mn-lt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sz="2400" dirty="0">
                <a:latin typeface="+mn-lt"/>
              </a:rPr>
              <a:t>Boy </a:t>
            </a:r>
            <a:r>
              <a:rPr lang="en-US" sz="2400" dirty="0" err="1">
                <a:latin typeface="+mn-lt"/>
              </a:rPr>
              <a:t>persentili</a:t>
            </a:r>
            <a:r>
              <a:rPr lang="en-US" sz="2400" dirty="0">
                <a:latin typeface="+mn-lt"/>
              </a:rPr>
              <a:t> </a:t>
            </a:r>
            <a:r>
              <a:rPr lang="tr-TR" sz="2400" dirty="0">
                <a:latin typeface="+mn-lt"/>
              </a:rPr>
              <a:t>&gt;</a:t>
            </a:r>
            <a:r>
              <a:rPr lang="en-US" sz="2400" dirty="0" err="1" smtClean="0">
                <a:latin typeface="+mn-lt"/>
              </a:rPr>
              <a:t>hedef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>
                <a:latin typeface="+mn-lt"/>
              </a:rPr>
              <a:t>boy </a:t>
            </a:r>
            <a:r>
              <a:rPr lang="en-US" sz="2400" dirty="0" err="1" smtClean="0">
                <a:latin typeface="+mn-lt"/>
              </a:rPr>
              <a:t>persentil</a:t>
            </a:r>
            <a:r>
              <a:rPr lang="tr-TR" sz="2400" dirty="0" smtClean="0">
                <a:latin typeface="+mn-lt"/>
              </a:rPr>
              <a:t>i</a:t>
            </a:r>
            <a:endParaRPr lang="en-US" sz="2400" dirty="0">
              <a:latin typeface="+mn-lt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Gülme nöbetleri geçiriyor.</a:t>
            </a:r>
            <a:endParaRPr lang="en-U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476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7224" y="3051076"/>
            <a:ext cx="7386639" cy="4760194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dirty="0" smtClean="0"/>
              <a:t>3.ventrikül </a:t>
            </a:r>
            <a:r>
              <a:rPr lang="tr-TR" sz="2000" dirty="0"/>
              <a:t>tabanından başlayarak suprasellar sisternaya doğru uzanım gösteren düzgün sınırlı, T1A sekansta serebral parenkim ile izointens, T2A sekansta hafif hiperintens sinyalde,kontras madde ile </a:t>
            </a:r>
            <a:r>
              <a:rPr lang="tr-TR" sz="2000" dirty="0">
                <a:solidFill>
                  <a:srgbClr val="2A24FF"/>
                </a:solidFill>
              </a:rPr>
              <a:t>boyanma göstermeyen 11*14*15mm boyutunda,solid lezyon  izlenmektedir.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dirty="0"/>
              <a:t>Hipotalamik hamartom???</a:t>
            </a:r>
          </a:p>
          <a:p>
            <a:endParaRPr lang="tr-TR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0543" y="169583"/>
            <a:ext cx="4529137" cy="2655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24735" y="634314"/>
            <a:ext cx="27401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rgbClr val="CC00CC"/>
                </a:solidFill>
              </a:rPr>
              <a:t>Hipofiz MR:</a:t>
            </a:r>
          </a:p>
        </p:txBody>
      </p:sp>
    </p:spTree>
    <p:extLst>
      <p:ext uri="{BB962C8B-B14F-4D97-AF65-F5344CB8AC3E}">
        <p14:creationId xmlns:p14="http://schemas.microsoft.com/office/powerpoint/2010/main" val="2236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CC00CC"/>
                </a:solidFill>
              </a:rPr>
              <a:t>Vaka-2</a:t>
            </a:r>
            <a:endParaRPr lang="tr-TR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38325"/>
            <a:ext cx="7886700" cy="4351338"/>
          </a:xfrm>
        </p:spPr>
        <p:txBody>
          <a:bodyPr/>
          <a:lstStyle/>
          <a:p>
            <a:r>
              <a:rPr lang="tr-TR" sz="2400" dirty="0" smtClean="0"/>
              <a:t>Ateş, halsizlik,huysuzluk, baş ağrısı</a:t>
            </a:r>
          </a:p>
          <a:p>
            <a:endParaRPr lang="tr-TR" sz="2400" dirty="0" smtClean="0"/>
          </a:p>
          <a:p>
            <a:pPr algn="just"/>
            <a:r>
              <a:rPr lang="tr-TR" sz="2400" dirty="0" smtClean="0"/>
              <a:t>Ateş,halsizlik, kusma ve baş ağrısı yakınmaları ile başvurduğu pediatrist sinüzit tanı ve tedavisi düzenlemesi yanısıra </a:t>
            </a:r>
            <a:r>
              <a:rPr lang="tr-TR" sz="2400" u="sng" dirty="0" smtClean="0">
                <a:solidFill>
                  <a:srgbClr val="2A24FF"/>
                </a:solidFill>
              </a:rPr>
              <a:t>uzun boylu</a:t>
            </a:r>
            <a:r>
              <a:rPr lang="tr-TR" sz="2400" dirty="0" smtClean="0">
                <a:solidFill>
                  <a:srgbClr val="2A24FF"/>
                </a:solidFill>
              </a:rPr>
              <a:t> olduğunu farkedilerek</a:t>
            </a:r>
            <a:r>
              <a:rPr lang="tr-TR" sz="2400" dirty="0" smtClean="0">
                <a:solidFill>
                  <a:srgbClr val="FF0000"/>
                </a:solidFill>
              </a:rPr>
              <a:t> </a:t>
            </a:r>
            <a:r>
              <a:rPr lang="tr-TR" sz="2400" dirty="0" smtClean="0"/>
              <a:t>etyolojik araştırma için fakültemiz endokrin polikliniğine yönlendirmiş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8991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sz="2400" dirty="0" smtClean="0"/>
              <a:t>NMG yaşıtlarından hep daha erken olmuş ve bebekliğinden beri yaşıtlarına göre daha uzun boylu bir çocukmuş.</a:t>
            </a:r>
          </a:p>
          <a:p>
            <a:endParaRPr lang="tr-TR" sz="2400" dirty="0" smtClean="0"/>
          </a:p>
          <a:p>
            <a:r>
              <a:rPr lang="tr-TR" sz="2400" dirty="0" smtClean="0"/>
              <a:t>1,5 yıl önce genital bölgede 1-2 adet tüy farketmişler bu sırada büyümesi de hızlanmış. </a:t>
            </a:r>
          </a:p>
          <a:p>
            <a:endParaRPr lang="tr-TR" sz="2400" dirty="0"/>
          </a:p>
          <a:p>
            <a:r>
              <a:rPr lang="tr-TR" sz="2400" dirty="0" smtClean="0"/>
              <a:t>Son 6 aydır çok hızlı boy atmış ve tüylerde artış, renginde koyulaşma olmuş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2722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533400"/>
            <a:ext cx="4267200" cy="5715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tr-TR" sz="2400" dirty="0" smtClean="0"/>
              <a:t>Boy 135 cm (&gt;97 P)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 smtClean="0">
                <a:solidFill>
                  <a:srgbClr val="2A24FF"/>
                </a:solidFill>
              </a:rPr>
              <a:t>Boy SDS: </a:t>
            </a:r>
            <a:r>
              <a:rPr lang="tr-TR" sz="2400" b="1" dirty="0" smtClean="0">
                <a:solidFill>
                  <a:srgbClr val="2A24FF"/>
                </a:solidFill>
              </a:rPr>
              <a:t>+5.4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b="1" dirty="0" smtClean="0">
                <a:solidFill>
                  <a:srgbClr val="2A24FF"/>
                </a:solidFill>
              </a:rPr>
              <a:t>Boy yaşı 9 yaş 6 ay</a:t>
            </a:r>
            <a:r>
              <a:rPr lang="tr-TR" sz="2400" dirty="0" smtClean="0">
                <a:solidFill>
                  <a:srgbClr val="2A24FF"/>
                </a:solidFill>
              </a:rPr>
              <a:t>     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 smtClean="0"/>
              <a:t>Ağ. 29.3 kg (&gt;97 P)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 smtClean="0"/>
              <a:t>Ağ SDS + 3.5 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 smtClean="0"/>
              <a:t>Anne boyu 164.6 cm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 smtClean="0"/>
              <a:t>Baba boyu 179.5 cm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 smtClean="0"/>
              <a:t>Hedef boyu 178.5 cm (75 P)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 smtClean="0"/>
              <a:t>Puberte: Tanner evre I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tr-TR" sz="2400" dirty="0" smtClean="0"/>
              <a:t>  (Ax 2, Pb 2, Testisler 2-3 ml)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tr-TR" sz="2400" dirty="0" smtClean="0"/>
              <a:t>   </a:t>
            </a:r>
          </a:p>
        </p:txBody>
      </p:sp>
      <p:pic>
        <p:nvPicPr>
          <p:cNvPr id="33795" name="Picture 3" descr="1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356100" y="228600"/>
            <a:ext cx="4787900" cy="6248400"/>
          </a:xfrm>
          <a:noFill/>
        </p:spPr>
      </p:pic>
      <p:sp>
        <p:nvSpPr>
          <p:cNvPr id="33796" name="Oval 4"/>
          <p:cNvSpPr>
            <a:spLocks noChangeArrowheads="1"/>
          </p:cNvSpPr>
          <p:nvPr/>
        </p:nvSpPr>
        <p:spPr bwMode="auto">
          <a:xfrm flipH="1" flipV="1">
            <a:off x="5791200" y="1524000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rot="10800000" wrap="none" anchor="ctr"/>
          <a:lstStyle/>
          <a:p>
            <a:pPr algn="ctr"/>
            <a:endParaRPr lang="tr-TR">
              <a:latin typeface="Arial" charset="0"/>
            </a:endParaRPr>
          </a:p>
        </p:txBody>
      </p:sp>
      <p:sp>
        <p:nvSpPr>
          <p:cNvPr id="33797" name="Oval 5"/>
          <p:cNvSpPr>
            <a:spLocks noChangeArrowheads="1"/>
          </p:cNvSpPr>
          <p:nvPr/>
        </p:nvSpPr>
        <p:spPr bwMode="auto">
          <a:xfrm>
            <a:off x="6781800" y="1524000"/>
            <a:ext cx="76200" cy="76200"/>
          </a:xfrm>
          <a:prstGeom prst="ellipse">
            <a:avLst/>
          </a:prstGeom>
          <a:solidFill>
            <a:srgbClr val="00FF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33798" name="Oval 6"/>
          <p:cNvSpPr>
            <a:spLocks noChangeArrowheads="1"/>
          </p:cNvSpPr>
          <p:nvPr/>
        </p:nvSpPr>
        <p:spPr bwMode="auto">
          <a:xfrm>
            <a:off x="5867400" y="4876800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33799" name="AutoShape 7"/>
          <p:cNvSpPr>
            <a:spLocks noChangeArrowheads="1"/>
          </p:cNvSpPr>
          <p:nvPr/>
        </p:nvSpPr>
        <p:spPr bwMode="auto">
          <a:xfrm>
            <a:off x="8610600" y="685800"/>
            <a:ext cx="152400" cy="762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33800" name="Oval 8"/>
          <p:cNvSpPr>
            <a:spLocks noChangeArrowheads="1"/>
          </p:cNvSpPr>
          <p:nvPr/>
        </p:nvSpPr>
        <p:spPr bwMode="auto">
          <a:xfrm>
            <a:off x="7772400" y="1524000"/>
            <a:ext cx="76200" cy="76200"/>
          </a:xfrm>
          <a:prstGeom prst="ellipse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1101155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913094"/>
            <a:ext cx="8119689" cy="2737970"/>
          </a:xfrm>
        </p:spPr>
        <p:txBody>
          <a:bodyPr>
            <a:normAutofit fontScale="90000"/>
          </a:bodyPr>
          <a:lstStyle/>
          <a:p>
            <a:pPr marL="457200" indent="-457200" eaLnBrk="1" hangingPunct="1">
              <a:buFont typeface="Wingdings" panose="05000000000000000000" pitchFamily="2" charset="2"/>
              <a:buChar char="§"/>
            </a:pPr>
            <a:r>
              <a:rPr lang="tr-TR" sz="3000" dirty="0" smtClean="0">
                <a:latin typeface="Tahoma" pitchFamily="34" charset="0"/>
              </a:rPr>
              <a:t> </a:t>
            </a:r>
            <a:r>
              <a:rPr lang="tr-TR" sz="2700" dirty="0" smtClean="0">
                <a:latin typeface="Tahoma" pitchFamily="34" charset="0"/>
              </a:rPr>
              <a:t>Penis boyu 6 cm </a:t>
            </a:r>
            <a:br>
              <a:rPr lang="tr-TR" sz="2700" dirty="0" smtClean="0">
                <a:latin typeface="Tahoma" pitchFamily="34" charset="0"/>
              </a:rPr>
            </a:br>
            <a:r>
              <a:rPr lang="tr-TR" sz="2700" dirty="0" smtClean="0">
                <a:latin typeface="Tahoma" pitchFamily="34" charset="0"/>
              </a:rPr>
              <a:t> Penis çapı 6,5 cm </a:t>
            </a:r>
            <a:br>
              <a:rPr lang="tr-TR" sz="2700" dirty="0" smtClean="0">
                <a:latin typeface="Tahoma" pitchFamily="34" charset="0"/>
              </a:rPr>
            </a:br>
            <a:r>
              <a:rPr lang="tr-TR" sz="2700" dirty="0" smtClean="0">
                <a:latin typeface="Tahoma" pitchFamily="34" charset="0"/>
              </a:rPr>
              <a:t> Testislerin uzun çapı&lt; 25 mm (yani prepubertal boyutlarda)</a:t>
            </a:r>
            <a:r>
              <a:rPr lang="tr-TR" sz="3000" dirty="0" smtClean="0">
                <a:latin typeface="Tahoma" pitchFamily="34" charset="0"/>
              </a:rPr>
              <a:t/>
            </a:r>
            <a:br>
              <a:rPr lang="tr-TR" sz="3000" dirty="0" smtClean="0">
                <a:latin typeface="Tahoma" pitchFamily="34" charset="0"/>
              </a:rPr>
            </a:br>
            <a:r>
              <a:rPr lang="tr-TR" sz="2700" dirty="0" smtClean="0">
                <a:latin typeface="Tahoma" pitchFamily="34" charset="0"/>
              </a:rPr>
              <a:t/>
            </a:r>
            <a:br>
              <a:rPr lang="tr-TR" sz="2700" dirty="0" smtClean="0">
                <a:latin typeface="Tahoma" pitchFamily="34" charset="0"/>
              </a:rPr>
            </a:br>
            <a:r>
              <a:rPr lang="tr-TR" sz="3000" dirty="0" smtClean="0">
                <a:latin typeface="Tahoma" pitchFamily="34" charset="0"/>
              </a:rPr>
              <a:t/>
            </a:r>
            <a:br>
              <a:rPr lang="tr-TR" sz="3000" dirty="0" smtClean="0">
                <a:latin typeface="Tahoma" pitchFamily="34" charset="0"/>
              </a:rPr>
            </a:br>
            <a:endParaRPr lang="tr-TR" sz="3000" dirty="0" smtClean="0">
              <a:latin typeface="Tahoma" pitchFamily="34" charset="0"/>
            </a:endParaRPr>
          </a:p>
        </p:txBody>
      </p:sp>
      <p:pic>
        <p:nvPicPr>
          <p:cNvPr id="34819" name="Picture 3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404813"/>
            <a:ext cx="4038600" cy="3028950"/>
          </a:xfrm>
          <a:noFill/>
        </p:spPr>
      </p:pic>
      <p:pic>
        <p:nvPicPr>
          <p:cNvPr id="34820" name="Picture 4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0" y="404813"/>
            <a:ext cx="4038600" cy="3028950"/>
          </a:xfrm>
          <a:noFill/>
        </p:spPr>
      </p:pic>
      <p:sp>
        <p:nvSpPr>
          <p:cNvPr id="2" name="Rounded Rectangle 1"/>
          <p:cNvSpPr/>
          <p:nvPr/>
        </p:nvSpPr>
        <p:spPr>
          <a:xfrm>
            <a:off x="3416300" y="3079750"/>
            <a:ext cx="1090613" cy="215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Rounded Rectangle 5"/>
          <p:cNvSpPr/>
          <p:nvPr/>
        </p:nvSpPr>
        <p:spPr>
          <a:xfrm>
            <a:off x="7366000" y="3048000"/>
            <a:ext cx="1090613" cy="215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68245910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3412" y="352426"/>
            <a:ext cx="4082864" cy="6034087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tr-T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Glukoz 79 mg/dl</a:t>
            </a:r>
          </a:p>
          <a:p>
            <a:pPr marL="457200" indent="-45720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tr-T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133 mEq/l , K 4.8 mEq/l (Na/K: 27.7)</a:t>
            </a:r>
          </a:p>
          <a:p>
            <a:pPr marL="457200" indent="-45720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tr-T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Tiroid hormonları normal</a:t>
            </a:r>
          </a:p>
          <a:p>
            <a:pPr marL="457200" indent="-45720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tr-T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FSH 0.25 mIU/ml</a:t>
            </a:r>
          </a:p>
          <a:p>
            <a:pPr marL="457200" indent="-45720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tr-T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LH 0.01 mIU/ml</a:t>
            </a:r>
          </a:p>
          <a:p>
            <a:pPr marL="457200" indent="-45720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tr-TR" sz="2600" dirty="0" smtClean="0">
                <a:solidFill>
                  <a:srgbClr val="2A24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DHEA-SO</a:t>
            </a:r>
            <a:r>
              <a:rPr lang="tr-TR" sz="2600" baseline="-25000" dirty="0" smtClean="0">
                <a:solidFill>
                  <a:srgbClr val="2A24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tr-TR" sz="2600" dirty="0" smtClean="0">
                <a:solidFill>
                  <a:srgbClr val="2A24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849 </a:t>
            </a:r>
            <a:r>
              <a:rPr lang="tr-TR" sz="2600" dirty="0" smtClean="0">
                <a:solidFill>
                  <a:srgbClr val="2A24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g/dl ()</a:t>
            </a:r>
          </a:p>
          <a:p>
            <a:pPr marL="457200" indent="-45720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tr-TR" sz="2600" dirty="0" smtClean="0">
                <a:solidFill>
                  <a:srgbClr val="2A24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Total testosteron 203 ng/dl ()</a:t>
            </a:r>
          </a:p>
          <a:p>
            <a:pPr marL="457200" indent="-45720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tr-TR" sz="2600" baseline="-25000" dirty="0" smtClean="0">
                <a:solidFill>
                  <a:srgbClr val="2A24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600" dirty="0" smtClean="0">
                <a:solidFill>
                  <a:srgbClr val="2A24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17 OH Progesteron </a:t>
            </a:r>
            <a:r>
              <a:rPr lang="tr-TR" sz="2600" dirty="0" smtClean="0">
                <a:solidFill>
                  <a:srgbClr val="2A24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(2500 ng/ml)</a:t>
            </a:r>
          </a:p>
          <a:p>
            <a:endParaRPr lang="tr-TR" dirty="0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6276" y="0"/>
            <a:ext cx="4838701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786313" y="4646635"/>
            <a:ext cx="3714750" cy="1325563"/>
          </a:xfrm>
        </p:spPr>
        <p:txBody>
          <a:bodyPr/>
          <a:lstStyle/>
          <a:p>
            <a:pPr eaLnBrk="1" hangingPunct="1"/>
            <a:r>
              <a:rPr lang="tr-TR" b="1" dirty="0" smtClean="0">
                <a:solidFill>
                  <a:srgbClr val="FF0000"/>
                </a:solidFill>
              </a:rPr>
              <a:t>Kemik yaşı: 14 Yaş 9 ay ile uyumlu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686675" y="3743325"/>
            <a:ext cx="1071563" cy="3857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833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CC00CC"/>
                </a:solidFill>
              </a:rPr>
              <a:t>Vaka-3 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tr-TR" altLang="tr-TR" sz="2400" b="1" dirty="0"/>
              <a:t>TY:</a:t>
            </a:r>
            <a:r>
              <a:rPr lang="tr-TR" altLang="tr-TR" sz="2400" dirty="0"/>
              <a:t>7 y 6/12</a:t>
            </a:r>
          </a:p>
          <a:p>
            <a:pPr>
              <a:lnSpc>
                <a:spcPct val="150000"/>
              </a:lnSpc>
            </a:pPr>
            <a:r>
              <a:rPr lang="tr-TR" altLang="tr-TR" sz="2400" b="1" dirty="0"/>
              <a:t>Şikayeti: </a:t>
            </a:r>
            <a:r>
              <a:rPr lang="tr-TR" altLang="tr-TR" sz="2400" dirty="0"/>
              <a:t>Her iki memede büyüme</a:t>
            </a:r>
          </a:p>
          <a:p>
            <a:r>
              <a:rPr lang="tr-TR" altLang="tr-TR" sz="2400" b="1" dirty="0"/>
              <a:t>Hikayesi: </a:t>
            </a:r>
            <a:r>
              <a:rPr lang="tr-TR" altLang="tr-TR" sz="2400" dirty="0" smtClean="0"/>
              <a:t>Yaklaşık </a:t>
            </a:r>
            <a:r>
              <a:rPr lang="tr-TR" altLang="tr-TR" sz="2400" dirty="0" smtClean="0">
                <a:solidFill>
                  <a:srgbClr val="FF0000"/>
                </a:solidFill>
              </a:rPr>
              <a:t>5-6 ay önce </a:t>
            </a:r>
            <a:r>
              <a:rPr lang="tr-TR" altLang="tr-TR" sz="2400" dirty="0" smtClean="0"/>
              <a:t>her </a:t>
            </a:r>
            <a:r>
              <a:rPr lang="tr-TR" altLang="tr-TR" sz="2400" dirty="0"/>
              <a:t>iki memede büyüme farkedilen hasta </a:t>
            </a:r>
            <a:r>
              <a:rPr lang="tr-TR" altLang="tr-TR" sz="2400" dirty="0" smtClean="0"/>
              <a:t>.....EAH’ne başvurmuş,orada tetkik edilen hasta tarafımıza yönlendirilmiş</a:t>
            </a:r>
            <a:r>
              <a:rPr lang="tr-TR" altLang="tr-TR" sz="2000" dirty="0"/>
              <a:t>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7434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C00CC"/>
                </a:solidFill>
              </a:rPr>
              <a:t>Fizik bakı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28625" indent="-323850" fontAlgn="auto">
              <a:lnSpc>
                <a:spcPct val="150000"/>
              </a:lnSpc>
              <a:spcAft>
                <a:spcPts val="0"/>
              </a:spcAft>
              <a:buClr>
                <a:srgbClr val="996633"/>
              </a:buClr>
              <a:buSzPct val="45000"/>
              <a:buFont typeface="Wingdings" pitchFamily="2" charset="2"/>
              <a:buChar char=""/>
              <a:tabLst>
                <a:tab pos="428625" algn="l"/>
                <a:tab pos="533400" algn="l"/>
                <a:tab pos="982663" algn="l"/>
                <a:tab pos="1431925" algn="l"/>
                <a:tab pos="1881188" algn="l"/>
                <a:tab pos="2330450" algn="l"/>
                <a:tab pos="2779713" algn="l"/>
                <a:tab pos="3228975" algn="l"/>
                <a:tab pos="3678238" algn="l"/>
                <a:tab pos="4127500" algn="l"/>
                <a:tab pos="4576763" algn="l"/>
                <a:tab pos="5026025" algn="l"/>
                <a:tab pos="5475288" algn="l"/>
                <a:tab pos="5924550" algn="l"/>
                <a:tab pos="6373813" algn="l"/>
                <a:tab pos="6823075" algn="l"/>
                <a:tab pos="7272338" algn="l"/>
                <a:tab pos="7721600" algn="l"/>
                <a:tab pos="8170863" algn="l"/>
                <a:tab pos="8620125" algn="l"/>
                <a:tab pos="9069388" algn="l"/>
              </a:tabLst>
              <a:defRPr/>
            </a:pPr>
            <a:r>
              <a:rPr lang="tr-TR" sz="2000" dirty="0"/>
              <a:t>Boy: 127.5 cm (75p), </a:t>
            </a:r>
          </a:p>
          <a:p>
            <a:pPr marL="428625" indent="-323850" fontAlgn="auto">
              <a:lnSpc>
                <a:spcPct val="150000"/>
              </a:lnSpc>
              <a:spcAft>
                <a:spcPts val="0"/>
              </a:spcAft>
              <a:buClr>
                <a:srgbClr val="996633"/>
              </a:buClr>
              <a:buSzPct val="45000"/>
              <a:buFont typeface="Wingdings" pitchFamily="2" charset="2"/>
              <a:buChar char=""/>
              <a:tabLst>
                <a:tab pos="428625" algn="l"/>
                <a:tab pos="533400" algn="l"/>
                <a:tab pos="982663" algn="l"/>
                <a:tab pos="1431925" algn="l"/>
                <a:tab pos="1881188" algn="l"/>
                <a:tab pos="2330450" algn="l"/>
                <a:tab pos="2779713" algn="l"/>
                <a:tab pos="3228975" algn="l"/>
                <a:tab pos="3678238" algn="l"/>
                <a:tab pos="4127500" algn="l"/>
                <a:tab pos="4576763" algn="l"/>
                <a:tab pos="5026025" algn="l"/>
                <a:tab pos="5475288" algn="l"/>
                <a:tab pos="5924550" algn="l"/>
                <a:tab pos="6373813" algn="l"/>
                <a:tab pos="6823075" algn="l"/>
                <a:tab pos="7272338" algn="l"/>
                <a:tab pos="7721600" algn="l"/>
                <a:tab pos="8170863" algn="l"/>
                <a:tab pos="8620125" algn="l"/>
                <a:tab pos="9069388" algn="l"/>
              </a:tabLst>
              <a:defRPr/>
            </a:pPr>
            <a:r>
              <a:rPr lang="tr-TR" sz="2000" dirty="0"/>
              <a:t>VA: 26 kg (50-75p)</a:t>
            </a:r>
          </a:p>
          <a:p>
            <a:pPr marL="428625" indent="-323850" fontAlgn="auto">
              <a:lnSpc>
                <a:spcPct val="150000"/>
              </a:lnSpc>
              <a:spcAft>
                <a:spcPts val="0"/>
              </a:spcAft>
              <a:buClr>
                <a:srgbClr val="996633"/>
              </a:buClr>
              <a:buSzPct val="45000"/>
              <a:buFont typeface="Wingdings" pitchFamily="2" charset="2"/>
              <a:buChar char=""/>
              <a:tabLst>
                <a:tab pos="428625" algn="l"/>
                <a:tab pos="533400" algn="l"/>
                <a:tab pos="982663" algn="l"/>
                <a:tab pos="1431925" algn="l"/>
                <a:tab pos="1881188" algn="l"/>
                <a:tab pos="2330450" algn="l"/>
                <a:tab pos="2779713" algn="l"/>
                <a:tab pos="3228975" algn="l"/>
                <a:tab pos="3678238" algn="l"/>
                <a:tab pos="4127500" algn="l"/>
                <a:tab pos="4576763" algn="l"/>
                <a:tab pos="5026025" algn="l"/>
                <a:tab pos="5475288" algn="l"/>
                <a:tab pos="5924550" algn="l"/>
                <a:tab pos="6373813" algn="l"/>
                <a:tab pos="6823075" algn="l"/>
                <a:tab pos="7272338" algn="l"/>
                <a:tab pos="7721600" algn="l"/>
                <a:tab pos="8170863" algn="l"/>
                <a:tab pos="8620125" algn="l"/>
                <a:tab pos="9069388" algn="l"/>
              </a:tabLst>
              <a:defRPr/>
            </a:pPr>
            <a:r>
              <a:rPr lang="tr-TR" sz="2000" dirty="0"/>
              <a:t>TA:90/50</a:t>
            </a:r>
          </a:p>
          <a:p>
            <a:pPr marL="428625" indent="-323850" fontAlgn="auto">
              <a:lnSpc>
                <a:spcPct val="150000"/>
              </a:lnSpc>
              <a:spcAft>
                <a:spcPts val="0"/>
              </a:spcAft>
              <a:buClr>
                <a:srgbClr val="996633"/>
              </a:buClr>
              <a:buSzPct val="45000"/>
              <a:buFont typeface="Wingdings" pitchFamily="2" charset="2"/>
              <a:buChar char=""/>
              <a:tabLst>
                <a:tab pos="428625" algn="l"/>
                <a:tab pos="533400" algn="l"/>
                <a:tab pos="982663" algn="l"/>
                <a:tab pos="1431925" algn="l"/>
                <a:tab pos="1881188" algn="l"/>
                <a:tab pos="2330450" algn="l"/>
                <a:tab pos="2779713" algn="l"/>
                <a:tab pos="3228975" algn="l"/>
                <a:tab pos="3678238" algn="l"/>
                <a:tab pos="4127500" algn="l"/>
                <a:tab pos="4576763" algn="l"/>
                <a:tab pos="5026025" algn="l"/>
                <a:tab pos="5475288" algn="l"/>
                <a:tab pos="5924550" algn="l"/>
                <a:tab pos="6373813" algn="l"/>
                <a:tab pos="6823075" algn="l"/>
                <a:tab pos="7272338" algn="l"/>
                <a:tab pos="7721600" algn="l"/>
                <a:tab pos="8170863" algn="l"/>
                <a:tab pos="8620125" algn="l"/>
                <a:tab pos="9069388" algn="l"/>
              </a:tabLst>
              <a:defRPr/>
            </a:pPr>
            <a:r>
              <a:rPr lang="fi-FI" sz="2000" dirty="0" smtClean="0">
                <a:solidFill>
                  <a:srgbClr val="FF0000"/>
                </a:solidFill>
              </a:rPr>
              <a:t>A</a:t>
            </a:r>
            <a:r>
              <a:rPr lang="tr-TR" sz="2000" dirty="0" smtClean="0">
                <a:solidFill>
                  <a:srgbClr val="FF0000"/>
                </a:solidFill>
              </a:rPr>
              <a:t>X</a:t>
            </a:r>
            <a:r>
              <a:rPr lang="fi-FI" sz="2000" dirty="0" smtClean="0">
                <a:solidFill>
                  <a:srgbClr val="FF0000"/>
                </a:solidFill>
              </a:rPr>
              <a:t>(-), </a:t>
            </a:r>
            <a:r>
              <a:rPr lang="fi-FI" sz="2000" dirty="0">
                <a:solidFill>
                  <a:srgbClr val="FF0000"/>
                </a:solidFill>
              </a:rPr>
              <a:t>P</a:t>
            </a:r>
            <a:r>
              <a:rPr lang="tr-TR" sz="2000" dirty="0">
                <a:solidFill>
                  <a:srgbClr val="FF0000"/>
                </a:solidFill>
              </a:rPr>
              <a:t>2</a:t>
            </a:r>
            <a:r>
              <a:rPr lang="fi-FI" sz="2000" dirty="0">
                <a:solidFill>
                  <a:srgbClr val="FF0000"/>
                </a:solidFill>
              </a:rPr>
              <a:t>, M</a:t>
            </a:r>
            <a:r>
              <a:rPr lang="tr-TR" sz="2000" dirty="0">
                <a:solidFill>
                  <a:srgbClr val="FF0000"/>
                </a:solidFill>
              </a:rPr>
              <a:t>2-</a:t>
            </a:r>
            <a:r>
              <a:rPr lang="fi-FI" sz="2000" dirty="0">
                <a:solidFill>
                  <a:srgbClr val="FF0000"/>
                </a:solidFill>
              </a:rPr>
              <a:t>3/</a:t>
            </a:r>
            <a:r>
              <a:rPr lang="tr-TR" sz="2000" dirty="0">
                <a:solidFill>
                  <a:srgbClr val="FF0000"/>
                </a:solidFill>
              </a:rPr>
              <a:t>2-3</a:t>
            </a:r>
            <a:endParaRPr lang="fi-FI" sz="2000" dirty="0">
              <a:solidFill>
                <a:srgbClr val="FF0000"/>
              </a:solidFill>
            </a:endParaRPr>
          </a:p>
          <a:p>
            <a:pPr marL="428625" indent="-323850" fontAlgn="auto">
              <a:lnSpc>
                <a:spcPct val="150000"/>
              </a:lnSpc>
              <a:spcAft>
                <a:spcPts val="0"/>
              </a:spcAft>
              <a:buClr>
                <a:srgbClr val="996633"/>
              </a:buClr>
              <a:buSzPct val="45000"/>
              <a:buFont typeface="Wingdings" pitchFamily="2" charset="2"/>
              <a:buChar char=""/>
              <a:tabLst>
                <a:tab pos="428625" algn="l"/>
                <a:tab pos="533400" algn="l"/>
                <a:tab pos="982663" algn="l"/>
                <a:tab pos="1431925" algn="l"/>
                <a:tab pos="1881188" algn="l"/>
                <a:tab pos="2330450" algn="l"/>
                <a:tab pos="2779713" algn="l"/>
                <a:tab pos="3228975" algn="l"/>
                <a:tab pos="3678238" algn="l"/>
                <a:tab pos="4127500" algn="l"/>
                <a:tab pos="4576763" algn="l"/>
                <a:tab pos="5026025" algn="l"/>
                <a:tab pos="5475288" algn="l"/>
                <a:tab pos="5924550" algn="l"/>
                <a:tab pos="6373813" algn="l"/>
                <a:tab pos="6823075" algn="l"/>
                <a:tab pos="7272338" algn="l"/>
                <a:tab pos="7721600" algn="l"/>
                <a:tab pos="8170863" algn="l"/>
                <a:tab pos="8620125" algn="l"/>
                <a:tab pos="9069388" algn="l"/>
              </a:tabLst>
              <a:defRPr/>
            </a:pPr>
            <a:r>
              <a:rPr lang="fi-FI" sz="2000" dirty="0"/>
              <a:t>Diğer sistem muayeneleri normal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endParaRPr lang="en-US" sz="2000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50248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altLang="tr-TR" sz="2000" b="1" dirty="0">
                <a:solidFill>
                  <a:srgbClr val="FF0000"/>
                </a:solidFill>
              </a:rPr>
              <a:t>LH:</a:t>
            </a:r>
            <a:r>
              <a:rPr lang="tr-TR" altLang="tr-TR" sz="2000" dirty="0">
                <a:solidFill>
                  <a:srgbClr val="FF0000"/>
                </a:solidFill>
              </a:rPr>
              <a:t>0.35 mIU /ml</a:t>
            </a:r>
          </a:p>
          <a:p>
            <a:r>
              <a:rPr lang="tr-TR" altLang="tr-TR" sz="2000" b="1" dirty="0"/>
              <a:t>FSH:</a:t>
            </a:r>
            <a:r>
              <a:rPr lang="tr-TR" altLang="tr-TR" sz="2000" dirty="0"/>
              <a:t>3.13 mIU/ml</a:t>
            </a:r>
          </a:p>
          <a:p>
            <a:r>
              <a:rPr lang="tr-TR" altLang="tr-TR" sz="2000" b="1" dirty="0"/>
              <a:t>E2: </a:t>
            </a:r>
            <a:r>
              <a:rPr lang="tr-TR" altLang="tr-TR" sz="2000" dirty="0"/>
              <a:t>&lt;20 pg/ml</a:t>
            </a:r>
          </a:p>
          <a:p>
            <a:r>
              <a:rPr lang="tr-TR" altLang="tr-TR" sz="2000" b="1" dirty="0"/>
              <a:t>Kortizol</a:t>
            </a:r>
            <a:r>
              <a:rPr lang="tr-TR" altLang="tr-TR" sz="2000" dirty="0"/>
              <a:t>:9.63 ug/dl</a:t>
            </a:r>
          </a:p>
          <a:p>
            <a:r>
              <a:rPr lang="tr-TR" altLang="tr-TR" sz="2000" b="1" dirty="0"/>
              <a:t>TSH:</a:t>
            </a:r>
            <a:r>
              <a:rPr lang="tr-TR" altLang="tr-TR" sz="2000" dirty="0"/>
              <a:t>1.9 uIU/ml</a:t>
            </a:r>
          </a:p>
          <a:p>
            <a:r>
              <a:rPr lang="tr-TR" altLang="tr-TR" sz="2000" b="1" dirty="0"/>
              <a:t>fT4 : </a:t>
            </a:r>
            <a:r>
              <a:rPr lang="tr-TR" altLang="tr-TR" sz="2000" dirty="0"/>
              <a:t>11.83 pmol/l</a:t>
            </a:r>
          </a:p>
          <a:p>
            <a:r>
              <a:rPr lang="tr-TR" altLang="tr-TR" sz="2000" b="1" dirty="0"/>
              <a:t>PRL: </a:t>
            </a:r>
            <a:endParaRPr lang="tr-TR" altLang="tr-TR" sz="2000" dirty="0"/>
          </a:p>
          <a:p>
            <a:endParaRPr lang="tr-TR" dirty="0"/>
          </a:p>
        </p:txBody>
      </p:sp>
      <p:sp>
        <p:nvSpPr>
          <p:cNvPr id="4" name="Text Placeholder 3"/>
          <p:cNvSpPr txBox="1">
            <a:spLocks/>
          </p:cNvSpPr>
          <p:nvPr/>
        </p:nvSpPr>
        <p:spPr>
          <a:xfrm>
            <a:off x="4061012" y="975753"/>
            <a:ext cx="3868551" cy="4093787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tr-TR" altLang="tr-TR" b="1" dirty="0" smtClean="0"/>
          </a:p>
          <a:p>
            <a:endParaRPr lang="tr-TR" altLang="tr-TR" dirty="0" smtClean="0"/>
          </a:p>
          <a:p>
            <a:r>
              <a:rPr lang="tr-TR" altLang="tr-TR" b="1" dirty="0" smtClean="0"/>
              <a:t>TY: </a:t>
            </a:r>
            <a:r>
              <a:rPr lang="tr-TR" altLang="tr-TR" dirty="0" smtClean="0"/>
              <a:t>7 y 6/12</a:t>
            </a:r>
          </a:p>
          <a:p>
            <a:r>
              <a:rPr lang="tr-TR" altLang="tr-TR" b="1" dirty="0" smtClean="0"/>
              <a:t>BY: </a:t>
            </a:r>
            <a:r>
              <a:rPr lang="tr-TR" altLang="tr-TR" dirty="0" smtClean="0"/>
              <a:t>8 y 2/12</a:t>
            </a:r>
          </a:p>
          <a:p>
            <a:r>
              <a:rPr lang="tr-TR" altLang="tr-TR" b="1" dirty="0" smtClean="0"/>
              <a:t>KY: </a:t>
            </a:r>
            <a:r>
              <a:rPr lang="tr-TR" altLang="tr-TR" dirty="0" smtClean="0"/>
              <a:t>10 y </a:t>
            </a:r>
          </a:p>
          <a:p>
            <a:r>
              <a:rPr lang="tr-TR" altLang="tr-TR" b="1" dirty="0" smtClean="0"/>
              <a:t>Pelvik USG: </a:t>
            </a:r>
            <a:r>
              <a:rPr lang="tr-TR" altLang="tr-TR" dirty="0" smtClean="0">
                <a:solidFill>
                  <a:srgbClr val="FF0000"/>
                </a:solidFill>
              </a:rPr>
              <a:t>Uterus:14x17x39mm</a:t>
            </a:r>
          </a:p>
          <a:p>
            <a:r>
              <a:rPr lang="tr-TR" altLang="tr-TR" dirty="0" smtClean="0">
                <a:solidFill>
                  <a:srgbClr val="FF0000"/>
                </a:solidFill>
              </a:rPr>
              <a:t>                    Sağ over  (12x15x27mm) 2.5 cc, </a:t>
            </a:r>
          </a:p>
          <a:p>
            <a:r>
              <a:rPr lang="tr-TR" altLang="tr-TR" dirty="0" smtClean="0">
                <a:solidFill>
                  <a:srgbClr val="FF0000"/>
                </a:solidFill>
              </a:rPr>
              <a:t>                    Sol over (15x12x28mm) 2.7 cc</a:t>
            </a:r>
            <a:endParaRPr lang="en-US" altLang="tr-TR" dirty="0" smtClean="0">
              <a:solidFill>
                <a:srgbClr val="FF0000"/>
              </a:solidFill>
            </a:endParaRPr>
          </a:p>
          <a:p>
            <a:endParaRPr lang="tr-TR" dirty="0"/>
          </a:p>
        </p:txBody>
      </p:sp>
      <p:sp>
        <p:nvSpPr>
          <p:cNvPr id="2" name="TextBox 1"/>
          <p:cNvSpPr txBox="1"/>
          <p:nvPr/>
        </p:nvSpPr>
        <p:spPr>
          <a:xfrm>
            <a:off x="628650" y="205171"/>
            <a:ext cx="2796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 smtClean="0">
                <a:solidFill>
                  <a:srgbClr val="CC00CC"/>
                </a:solidFill>
              </a:rPr>
              <a:t>Laboratuvar</a:t>
            </a:r>
            <a:r>
              <a:rPr lang="tr-TR" dirty="0" smtClean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2577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914400" y="1557338"/>
            <a:ext cx="8229600" cy="452596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tr-TR" dirty="0" smtClean="0"/>
          </a:p>
          <a:p>
            <a:pPr fontAlgn="auto">
              <a:spcAft>
                <a:spcPts val="0"/>
              </a:spcAft>
              <a:defRPr/>
            </a:pPr>
            <a:endParaRPr lang="tr-TR" dirty="0" smtClean="0"/>
          </a:p>
          <a:p>
            <a:pPr fontAlgn="auto">
              <a:spcAft>
                <a:spcPts val="0"/>
              </a:spcAft>
              <a:defRPr/>
            </a:pPr>
            <a:endParaRPr lang="tr-TR" dirty="0" smtClean="0"/>
          </a:p>
          <a:p>
            <a:pPr fontAlgn="auto">
              <a:spcAft>
                <a:spcPts val="0"/>
              </a:spcAft>
              <a:defRPr/>
            </a:pPr>
            <a:endParaRPr lang="tr-TR" dirty="0" smtClean="0"/>
          </a:p>
          <a:p>
            <a:pPr fontAlgn="auto">
              <a:spcAft>
                <a:spcPts val="0"/>
              </a:spcAft>
              <a:defRPr/>
            </a:pPr>
            <a:endParaRPr lang="tr-TR" dirty="0" smtClean="0"/>
          </a:p>
          <a:p>
            <a:pPr fontAlgn="auto">
              <a:spcAft>
                <a:spcPts val="0"/>
              </a:spcAft>
              <a:defRPr/>
            </a:pPr>
            <a:endParaRPr lang="tr-TR" dirty="0" smtClean="0"/>
          </a:p>
          <a:p>
            <a:pPr fontAlgn="auto">
              <a:spcAft>
                <a:spcPts val="0"/>
              </a:spcAft>
              <a:defRPr/>
            </a:pPr>
            <a:endParaRPr lang="tr-TR" dirty="0" smtClean="0"/>
          </a:p>
          <a:p>
            <a:pPr fontAlgn="auto">
              <a:spcAft>
                <a:spcPts val="0"/>
              </a:spcAft>
              <a:defRPr/>
            </a:pPr>
            <a:endParaRPr lang="tr-TR" dirty="0" smtClean="0"/>
          </a:p>
          <a:p>
            <a:pPr fontAlgn="auto">
              <a:spcAft>
                <a:spcPts val="0"/>
              </a:spcAft>
              <a:defRPr/>
            </a:pPr>
            <a:endParaRPr lang="tr-TR" dirty="0" smtClean="0"/>
          </a:p>
          <a:p>
            <a:pPr fontAlgn="auto">
              <a:spcAft>
                <a:spcPts val="0"/>
              </a:spcAft>
              <a:defRPr/>
            </a:pPr>
            <a:endParaRPr lang="tr-TR" dirty="0" smtClean="0"/>
          </a:p>
          <a:p>
            <a:pPr fontAlgn="auto">
              <a:spcAft>
                <a:spcPts val="0"/>
              </a:spcAft>
              <a:defRPr/>
            </a:pPr>
            <a:r>
              <a:rPr lang="tr-TR" dirty="0" smtClean="0">
                <a:solidFill>
                  <a:srgbClr val="FF0000"/>
                </a:solidFill>
              </a:rPr>
              <a:t>Pik LH/FSH: 1.25  (</a:t>
            </a:r>
            <a:r>
              <a:rPr lang="tr-TR" dirty="0" err="1" smtClean="0">
                <a:solidFill>
                  <a:srgbClr val="FF0000"/>
                </a:solidFill>
              </a:rPr>
              <a:t>Pubertal</a:t>
            </a:r>
            <a:r>
              <a:rPr lang="tr-TR" dirty="0" smtClean="0">
                <a:solidFill>
                  <a:srgbClr val="FF0000"/>
                </a:solidFill>
              </a:rPr>
              <a:t> yanıt!)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  <p:graphicFrame>
        <p:nvGraphicFramePr>
          <p:cNvPr id="4" name="Group 191"/>
          <p:cNvGraphicFramePr>
            <a:graphicFrameLocks/>
          </p:cNvGraphicFramePr>
          <p:nvPr>
            <p:extLst/>
          </p:nvPr>
        </p:nvGraphicFramePr>
        <p:xfrm>
          <a:off x="1187450" y="1700213"/>
          <a:ext cx="6767512" cy="2930526"/>
        </p:xfrm>
        <a:graphic>
          <a:graphicData uri="http://schemas.openxmlformats.org/drawingml/2006/table">
            <a:tbl>
              <a:tblPr/>
              <a:tblGrid>
                <a:gridCol w="17446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48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48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3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8421">
                <a:tc gridSpan="4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LHRH TESTİ        </a:t>
                      </a:r>
                    </a:p>
                  </a:txBody>
                  <a:tcPr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842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Dakika</a:t>
                      </a:r>
                    </a:p>
                  </a:txBody>
                  <a:tcPr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LH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FSH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E2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842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0.86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2.59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&lt;20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842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</a:p>
                  </a:txBody>
                  <a:tcPr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9.86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6.66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0" lang="tr-T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842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60</a:t>
                      </a:r>
                    </a:p>
                  </a:txBody>
                  <a:tcPr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7.42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7.85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0" lang="tr-T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842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90</a:t>
                      </a:r>
                    </a:p>
                  </a:txBody>
                  <a:tcPr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5.22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7.0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1425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tr-T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&lt;20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CC00CC">
                            <a:tint val="66000"/>
                            <a:satMod val="160000"/>
                          </a:srgbClr>
                        </a:gs>
                        <a:gs pos="50000">
                          <a:srgbClr val="CC00CC">
                            <a:tint val="44500"/>
                            <a:satMod val="160000"/>
                          </a:srgbClr>
                        </a:gs>
                        <a:gs pos="100000">
                          <a:srgbClr val="CC00CC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306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0" y="457200"/>
            <a:ext cx="3744913" cy="1600200"/>
          </a:xfrm>
        </p:spPr>
        <p:txBody>
          <a:bodyPr/>
          <a:lstStyle/>
          <a:p>
            <a:r>
              <a:rPr lang="tr-TR" sz="2800" b="1" dirty="0" smtClean="0">
                <a:solidFill>
                  <a:srgbClr val="CC00CC"/>
                </a:solidFill>
              </a:rPr>
              <a:t>Vaka-4 </a:t>
            </a:r>
            <a:r>
              <a:rPr lang="tr-TR" b="1" dirty="0" smtClean="0">
                <a:solidFill>
                  <a:srgbClr val="CC00CC"/>
                </a:solidFill>
              </a:rPr>
              <a:t/>
            </a:r>
            <a:br>
              <a:rPr lang="tr-TR" b="1" dirty="0" smtClean="0">
                <a:solidFill>
                  <a:srgbClr val="CC00CC"/>
                </a:solidFill>
              </a:rPr>
            </a:br>
            <a:endParaRPr lang="tr-TR" b="1" dirty="0">
              <a:solidFill>
                <a:srgbClr val="CC00CC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0025" y="2057400"/>
            <a:ext cx="3378994" cy="3811588"/>
          </a:xfrm>
        </p:spPr>
        <p:txBody>
          <a:bodyPr>
            <a:normAutofit/>
          </a:bodyPr>
          <a:lstStyle/>
          <a:p>
            <a:r>
              <a:rPr lang="tr-TR" altLang="tr-TR" sz="2800" dirty="0" smtClean="0">
                <a:solidFill>
                  <a:srgbClr val="CC00CC"/>
                </a:solidFill>
              </a:rPr>
              <a:t>    Şikayet</a:t>
            </a:r>
          </a:p>
          <a:p>
            <a:endParaRPr lang="tr-TR" altLang="tr-TR" sz="2800" dirty="0">
              <a:solidFill>
                <a:srgbClr val="CC00CC"/>
              </a:solidFill>
            </a:endParaRPr>
          </a:p>
          <a:p>
            <a:r>
              <a:rPr lang="tr-TR" altLang="tr-TR" sz="2800" dirty="0" smtClean="0">
                <a:solidFill>
                  <a:srgbClr val="FF0000"/>
                </a:solidFill>
              </a:rPr>
              <a:t>      Vajinal kanama</a:t>
            </a:r>
            <a:endParaRPr lang="tr-TR" altLang="tr-TR" sz="2800" dirty="0">
              <a:solidFill>
                <a:srgbClr val="CC00CC"/>
              </a:solidFill>
            </a:endParaRPr>
          </a:p>
          <a:p>
            <a:pPr marL="685800" lvl="1" indent="-342900">
              <a:buFont typeface="Arial" panose="020B0604020202020204" pitchFamily="34" charset="0"/>
              <a:buChar char="•"/>
            </a:pPr>
            <a:r>
              <a:rPr lang="tr-TR" altLang="tr-TR" sz="2400" dirty="0"/>
              <a:t>Cilt kuruluğu ve karın ağrısı</a:t>
            </a:r>
          </a:p>
          <a:p>
            <a:pPr marL="685800" lvl="1" indent="-342900">
              <a:buFont typeface="Arial" panose="020B0604020202020204" pitchFamily="34" charset="0"/>
              <a:buChar char="•"/>
            </a:pPr>
            <a:r>
              <a:rPr lang="tr-TR" altLang="tr-TR" sz="2400" dirty="0" smtClean="0"/>
              <a:t>Memelerde </a:t>
            </a:r>
            <a:r>
              <a:rPr lang="tr-TR" altLang="tr-TR" sz="2400" dirty="0"/>
              <a:t>büyüme,</a:t>
            </a:r>
          </a:p>
          <a:p>
            <a:pPr marL="685800" lvl="1" indent="-342900">
              <a:buFont typeface="Arial" panose="020B0604020202020204" pitchFamily="34" charset="0"/>
              <a:buChar char="•"/>
            </a:pPr>
            <a:r>
              <a:rPr lang="tr-TR" altLang="tr-TR" sz="2400" dirty="0"/>
              <a:t>Genital tüylenme,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tr-TR" dirty="0"/>
          </a:p>
        </p:txBody>
      </p:sp>
      <p:pic>
        <p:nvPicPr>
          <p:cNvPr id="5" name="Picture 12" descr="20120606_120325.jp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754" y="987425"/>
            <a:ext cx="3655218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 Same Side Corner Rectangle 2"/>
          <p:cNvSpPr/>
          <p:nvPr/>
        </p:nvSpPr>
        <p:spPr>
          <a:xfrm>
            <a:off x="6024282" y="1694329"/>
            <a:ext cx="779930" cy="147918"/>
          </a:xfrm>
          <a:prstGeom prst="round2Same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Rectangle 5"/>
          <p:cNvSpPr/>
          <p:nvPr/>
        </p:nvSpPr>
        <p:spPr>
          <a:xfrm>
            <a:off x="5404254" y="436091"/>
            <a:ext cx="20199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>
                <a:solidFill>
                  <a:srgbClr val="CC00CC"/>
                </a:solidFill>
              </a:rPr>
              <a:t>8 yas 2 aylık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5198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b="1" dirty="0" smtClean="0">
                <a:solidFill>
                  <a:srgbClr val="CC00CC"/>
                </a:solidFill>
              </a:rPr>
              <a:t>Hikaye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tr-TR" altLang="tr-TR" dirty="0" smtClean="0"/>
              <a:t>Son 1-1.5 yıldır karın ağrısı ve şişme</a:t>
            </a:r>
          </a:p>
          <a:p>
            <a:pPr eaLnBrk="1" hangingPunct="1"/>
            <a:endParaRPr lang="tr-TR" altLang="tr-TR" dirty="0" smtClean="0"/>
          </a:p>
          <a:p>
            <a:pPr eaLnBrk="1" hangingPunct="1"/>
            <a:r>
              <a:rPr lang="tr-TR" altLang="tr-TR" dirty="0" smtClean="0"/>
              <a:t> 4 yıldır cildinde çok ciddi kuruma</a:t>
            </a:r>
          </a:p>
          <a:p>
            <a:pPr eaLnBrk="1" hangingPunct="1"/>
            <a:endParaRPr lang="tr-TR" altLang="tr-TR" dirty="0" smtClean="0"/>
          </a:p>
          <a:p>
            <a:pPr eaLnBrk="1" hangingPunct="1"/>
            <a:r>
              <a:rPr lang="tr-TR" altLang="tr-TR" dirty="0" smtClean="0"/>
              <a:t>Son 2-3 yıldır çabuk yorulma ve halsizlik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tr-TR" altLang="tr-TR" dirty="0" smtClean="0"/>
          </a:p>
        </p:txBody>
      </p:sp>
    </p:spTree>
    <p:extLst>
      <p:ext uri="{BB962C8B-B14F-4D97-AF65-F5344CB8AC3E}">
        <p14:creationId xmlns:p14="http://schemas.microsoft.com/office/powerpoint/2010/main" val="265919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dirty="0" smtClean="0">
                <a:solidFill>
                  <a:srgbClr val="CC00CC"/>
                </a:solidFill>
              </a:rPr>
              <a:t>Pubertal hikaye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tr-TR" altLang="tr-TR" dirty="0" smtClean="0"/>
              <a:t>Son 2-3 aydır genital tüylenme </a:t>
            </a:r>
          </a:p>
          <a:p>
            <a:pPr eaLnBrk="1" hangingPunct="1"/>
            <a:endParaRPr lang="tr-TR" altLang="tr-TR" dirty="0" smtClean="0"/>
          </a:p>
          <a:p>
            <a:pPr eaLnBrk="1" hangingPunct="1"/>
            <a:r>
              <a:rPr lang="tr-TR" altLang="tr-TR" dirty="0" smtClean="0"/>
              <a:t>Memelerde büyümesi</a:t>
            </a:r>
          </a:p>
          <a:p>
            <a:pPr eaLnBrk="1" hangingPunct="1"/>
            <a:endParaRPr lang="tr-TR" altLang="tr-TR" dirty="0" smtClean="0"/>
          </a:p>
          <a:p>
            <a:pPr eaLnBrk="1" hangingPunct="1"/>
            <a:r>
              <a:rPr lang="tr-TR" altLang="tr-TR" dirty="0" smtClean="0">
                <a:solidFill>
                  <a:srgbClr val="FF0000"/>
                </a:solidFill>
              </a:rPr>
              <a:t>vajinal kanaması</a:t>
            </a:r>
            <a:r>
              <a:rPr lang="tr-TR" altLang="tr-TR" dirty="0" smtClean="0"/>
              <a:t> olması nedeni ile tarafımıza başvurmuş.</a:t>
            </a:r>
          </a:p>
          <a:p>
            <a:pPr eaLnBrk="1" hangingPunct="1"/>
            <a:endParaRPr lang="tr-TR" altLang="tr-TR" dirty="0" smtClean="0"/>
          </a:p>
          <a:p>
            <a:pPr eaLnBrk="1" hangingPunct="1"/>
            <a:r>
              <a:rPr lang="tr-TR" altLang="tr-TR" dirty="0" smtClean="0"/>
              <a:t>Hızlı boy uzaması olmayan hastanın 1 yıldır vücut kokusunda değişiklik de farkedilmiş!!!!!</a:t>
            </a:r>
          </a:p>
        </p:txBody>
      </p:sp>
    </p:spTree>
    <p:extLst>
      <p:ext uri="{BB962C8B-B14F-4D97-AF65-F5344CB8AC3E}">
        <p14:creationId xmlns:p14="http://schemas.microsoft.com/office/powerpoint/2010/main" val="340053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altLang="tr-T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tr-TR" altLang="tr-TR" dirty="0" smtClean="0">
                <a:solidFill>
                  <a:srgbClr val="FF0000"/>
                </a:solidFill>
              </a:rPr>
              <a:t>Boyunda kolunda ve ellerinde koyu renkli değişiklikler ve ciddi kuruması olup bu durum vitamin eksikliğine bağlanmış!!!!!</a:t>
            </a:r>
          </a:p>
          <a:p>
            <a:pPr eaLnBrk="1" hangingPunct="1"/>
            <a:endParaRPr lang="tr-TR" altLang="tr-TR" dirty="0" smtClean="0"/>
          </a:p>
          <a:p>
            <a:r>
              <a:rPr lang="tr-TR" altLang="tr-TR" dirty="0"/>
              <a:t>Okul başarısı oldukça iyiymiş</a:t>
            </a:r>
            <a:r>
              <a:rPr lang="tr-TR" altLang="tr-TR" dirty="0" smtClean="0"/>
              <a:t>.</a:t>
            </a:r>
          </a:p>
          <a:p>
            <a:endParaRPr lang="tr-TR" altLang="tr-TR" dirty="0"/>
          </a:p>
          <a:p>
            <a:r>
              <a:rPr lang="tr-TR" altLang="tr-TR" dirty="0"/>
              <a:t>Ancak son 2-3 yıldır erken uyuduğu ve çabuk yorulduğu belirtiliyor.</a:t>
            </a:r>
          </a:p>
          <a:p>
            <a:pPr eaLnBrk="1" hangingPunct="1"/>
            <a:endParaRPr lang="tr-TR" altLang="tr-TR" dirty="0" smtClean="0"/>
          </a:p>
        </p:txBody>
      </p:sp>
    </p:spTree>
    <p:extLst>
      <p:ext uri="{BB962C8B-B14F-4D97-AF65-F5344CB8AC3E}">
        <p14:creationId xmlns:p14="http://schemas.microsoft.com/office/powerpoint/2010/main" val="61013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-342900"/>
            <a:ext cx="2949178" cy="1600200"/>
          </a:xfrm>
        </p:spPr>
        <p:txBody>
          <a:bodyPr/>
          <a:lstStyle/>
          <a:p>
            <a:r>
              <a:rPr lang="tr-TR" dirty="0" smtClean="0">
                <a:solidFill>
                  <a:srgbClr val="FF0000"/>
                </a:solidFill>
              </a:rPr>
              <a:t>Fizik bakı </a:t>
            </a:r>
            <a:endParaRPr lang="tr-TR" dirty="0">
              <a:solidFill>
                <a:srgbClr val="FF0000"/>
              </a:solidFill>
            </a:endParaRPr>
          </a:p>
        </p:txBody>
      </p:sp>
      <p:pic>
        <p:nvPicPr>
          <p:cNvPr id="5" name="Picture 11" descr="fotoğraf.JP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02211" y="751073"/>
            <a:ext cx="2432305" cy="32561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07110" y="1318735"/>
            <a:ext cx="3928712" cy="4020671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tr-TR" altLang="tr-TR" sz="2000" dirty="0" smtClean="0">
                <a:solidFill>
                  <a:srgbClr val="FF0000"/>
                </a:solidFill>
              </a:rPr>
              <a:t>Boy:128 cm(-1.12)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sz="2000" dirty="0" smtClean="0"/>
              <a:t>Va:28.2 kg 0.48)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sz="2000" dirty="0" smtClean="0"/>
              <a:t>BMI:17.1(54P)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sz="2000" dirty="0" smtClean="0"/>
              <a:t>MPH:167cm(B:185cm A:163cm)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sz="2000" dirty="0" smtClean="0"/>
              <a:t>KTA:59/dk    TA:90/60mmHg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sz="2000" dirty="0" smtClean="0"/>
              <a:t>Ciltte belirgin özellikle boyunda ve göğüs cildinde kuruluk ve koyulaşma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sz="2000" dirty="0" smtClean="0"/>
              <a:t>Dirseklerde hiperkeratoz</a:t>
            </a:r>
          </a:p>
          <a:p>
            <a:pPr eaLnBrk="1" hangingPunct="1">
              <a:lnSpc>
                <a:spcPct val="80000"/>
              </a:lnSpc>
            </a:pPr>
            <a:endParaRPr lang="tr-TR" altLang="tr-TR" sz="2400" dirty="0" smtClean="0"/>
          </a:p>
        </p:txBody>
      </p:sp>
      <p:sp>
        <p:nvSpPr>
          <p:cNvPr id="3" name="Rectangle 2"/>
          <p:cNvSpPr/>
          <p:nvPr/>
        </p:nvSpPr>
        <p:spPr>
          <a:xfrm>
            <a:off x="3939988" y="4600742"/>
            <a:ext cx="48678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altLang="tr-TR" sz="2400" dirty="0"/>
              <a:t>Tiroid minimal palpable diffüz sertlik</a:t>
            </a:r>
          </a:p>
          <a:p>
            <a:r>
              <a:rPr lang="tr-TR" altLang="tr-TR" sz="2400" dirty="0"/>
              <a:t>Puberte:Ax:2 Pubars:2 Br:3-4/3-4</a:t>
            </a:r>
          </a:p>
          <a:p>
            <a:r>
              <a:rPr lang="tr-TR" altLang="tr-TR" sz="2400" dirty="0"/>
              <a:t>Tanner Evre 3</a:t>
            </a:r>
          </a:p>
          <a:p>
            <a:r>
              <a:rPr lang="tr-TR" altLang="tr-TR" sz="2400" dirty="0"/>
              <a:t>Batın bombe</a:t>
            </a:r>
          </a:p>
          <a:p>
            <a:r>
              <a:rPr lang="tr-TR" altLang="tr-TR" sz="2400" dirty="0"/>
              <a:t>Diğer sistem bakıları </a:t>
            </a:r>
            <a:r>
              <a:rPr lang="tr-TR" altLang="tr-TR" sz="2400" dirty="0" smtClean="0"/>
              <a:t>olağan</a:t>
            </a:r>
          </a:p>
          <a:p>
            <a:endParaRPr lang="tr-TR" altLang="tr-TR" sz="2400" dirty="0"/>
          </a:p>
        </p:txBody>
      </p:sp>
    </p:spTree>
    <p:extLst>
      <p:ext uri="{BB962C8B-B14F-4D97-AF65-F5344CB8AC3E}">
        <p14:creationId xmlns:p14="http://schemas.microsoft.com/office/powerpoint/2010/main" val="96595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Boy_Kiz_2-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8161338" cy="642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11"/>
          <p:cNvSpPr>
            <a:spLocks noChangeArrowheads="1"/>
          </p:cNvSpPr>
          <p:nvPr/>
        </p:nvSpPr>
        <p:spPr bwMode="auto">
          <a:xfrm>
            <a:off x="3924300" y="2924175"/>
            <a:ext cx="69850" cy="7302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tr-TR" altLang="tr-TR"/>
          </a:p>
        </p:txBody>
      </p:sp>
      <p:sp>
        <p:nvSpPr>
          <p:cNvPr id="15364" name="Rectangle 12"/>
          <p:cNvSpPr>
            <a:spLocks noChangeArrowheads="1"/>
          </p:cNvSpPr>
          <p:nvPr/>
        </p:nvSpPr>
        <p:spPr bwMode="auto">
          <a:xfrm>
            <a:off x="4211638" y="2924175"/>
            <a:ext cx="73025" cy="73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tr-TR" altLang="tr-TR"/>
          </a:p>
        </p:txBody>
      </p:sp>
      <p:sp>
        <p:nvSpPr>
          <p:cNvPr id="15365" name="Rectangle 23"/>
          <p:cNvSpPr>
            <a:spLocks noChangeArrowheads="1"/>
          </p:cNvSpPr>
          <p:nvPr/>
        </p:nvSpPr>
        <p:spPr bwMode="auto">
          <a:xfrm>
            <a:off x="8101013" y="692150"/>
            <a:ext cx="73025" cy="73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tr-TR" altLang="tr-TR"/>
          </a:p>
        </p:txBody>
      </p:sp>
      <p:sp>
        <p:nvSpPr>
          <p:cNvPr id="15366" name="Line 24"/>
          <p:cNvSpPr>
            <a:spLocks noChangeShapeType="1"/>
          </p:cNvSpPr>
          <p:nvPr/>
        </p:nvSpPr>
        <p:spPr bwMode="auto">
          <a:xfrm>
            <a:off x="3995738" y="2997200"/>
            <a:ext cx="1444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5367" name="Line 25"/>
          <p:cNvSpPr>
            <a:spLocks noChangeShapeType="1"/>
          </p:cNvSpPr>
          <p:nvPr/>
        </p:nvSpPr>
        <p:spPr bwMode="auto">
          <a:xfrm flipH="1" flipV="1">
            <a:off x="2916238" y="2349500"/>
            <a:ext cx="935037" cy="574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5368" name="Text Box 26"/>
          <p:cNvSpPr txBox="1">
            <a:spLocks noChangeArrowheads="1"/>
          </p:cNvSpPr>
          <p:nvPr/>
        </p:nvSpPr>
        <p:spPr bwMode="auto">
          <a:xfrm>
            <a:off x="2339975" y="1844675"/>
            <a:ext cx="719138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r-TR" altLang="tr-TR"/>
              <a:t>Ky:8yas 2 aylık</a:t>
            </a:r>
          </a:p>
        </p:txBody>
      </p:sp>
      <p:sp>
        <p:nvSpPr>
          <p:cNvPr id="15369" name="Line 27"/>
          <p:cNvSpPr>
            <a:spLocks noChangeShapeType="1"/>
          </p:cNvSpPr>
          <p:nvPr/>
        </p:nvSpPr>
        <p:spPr bwMode="auto">
          <a:xfrm>
            <a:off x="8243888" y="765175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5370" name="Text Box 28"/>
          <p:cNvSpPr txBox="1">
            <a:spLocks noChangeArrowheads="1"/>
          </p:cNvSpPr>
          <p:nvPr/>
        </p:nvSpPr>
        <p:spPr bwMode="auto">
          <a:xfrm>
            <a:off x="8172450" y="981075"/>
            <a:ext cx="1295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r-TR" altLang="tr-TR"/>
              <a:t>MPH:167 cm</a:t>
            </a:r>
          </a:p>
        </p:txBody>
      </p:sp>
    </p:spTree>
    <p:extLst>
      <p:ext uri="{BB962C8B-B14F-4D97-AF65-F5344CB8AC3E}">
        <p14:creationId xmlns:p14="http://schemas.microsoft.com/office/powerpoint/2010/main" val="308157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CC00CC"/>
                </a:solidFill>
              </a:rPr>
              <a:t>Bir takım beklenmedik bulgular </a:t>
            </a:r>
            <a:endParaRPr lang="tr-TR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altLang="tr-TR" dirty="0"/>
              <a:t>Cilt kuruluğu</a:t>
            </a:r>
          </a:p>
          <a:p>
            <a:r>
              <a:rPr lang="tr-TR" altLang="tr-TR" dirty="0"/>
              <a:t>Kalp tepe atımının 59/dk olması</a:t>
            </a:r>
          </a:p>
          <a:p>
            <a:r>
              <a:rPr lang="tr-TR" altLang="tr-TR" dirty="0"/>
              <a:t>Meme evresi ile uyumsuz vajinal kanama</a:t>
            </a:r>
          </a:p>
          <a:p>
            <a:r>
              <a:rPr lang="tr-TR" altLang="tr-TR" dirty="0"/>
              <a:t>Boy kısalığı</a:t>
            </a:r>
          </a:p>
          <a:p>
            <a:endParaRPr lang="tr-TR" dirty="0"/>
          </a:p>
        </p:txBody>
      </p:sp>
      <p:pic>
        <p:nvPicPr>
          <p:cNvPr id="4" name="Picture 10" descr="fotoğraf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65675" y="1690689"/>
            <a:ext cx="2472983" cy="330928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375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79"/>
          <p:cNvGraphicFramePr>
            <a:graphicFrameLocks noGrp="1"/>
          </p:cNvGraphicFramePr>
          <p:nvPr>
            <p:extLst/>
          </p:nvPr>
        </p:nvGraphicFramePr>
        <p:xfrm>
          <a:off x="179388" y="1052513"/>
          <a:ext cx="8964612" cy="4851401"/>
        </p:xfrm>
        <a:graphic>
          <a:graphicData uri="http://schemas.openxmlformats.org/drawingml/2006/table">
            <a:tbl>
              <a:tblPr/>
              <a:tblGrid>
                <a:gridCol w="86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51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4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69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8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37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858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08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53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969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10347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AKŞ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BUN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Creatin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ALP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Ca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TG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T.kol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LDL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HDL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71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81mg/dl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20mg/dl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0.8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mg/dl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214U/L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9.1mg/dl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4.4mg/dl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mg/dl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219mg/dl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141mg/dl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mg/dl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18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FSH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LH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E2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TSH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fT3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fT4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Anti-TPO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Anti-TG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EMA IGA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TTGIGA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89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4.79ıu/ml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&lt;0.1u/ml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43pg/ml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1080IU/ML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1.55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0.22ng/dl 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1250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&lt;20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NEGATİF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NEGATİF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017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0152" y="802100"/>
            <a:ext cx="6979024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tr-TR" altLang="tr-TR" sz="2400" dirty="0" smtClean="0">
                <a:solidFill>
                  <a:srgbClr val="CC00CC"/>
                </a:solidFill>
              </a:rPr>
              <a:t>TİROİD USG</a:t>
            </a:r>
          </a:p>
          <a:p>
            <a:pPr>
              <a:lnSpc>
                <a:spcPct val="80000"/>
              </a:lnSpc>
            </a:pPr>
            <a:endParaRPr lang="tr-TR" altLang="tr-TR" sz="2400" dirty="0"/>
          </a:p>
          <a:p>
            <a:pPr>
              <a:lnSpc>
                <a:spcPct val="80000"/>
              </a:lnSpc>
            </a:pPr>
            <a:r>
              <a:rPr lang="tr-TR" altLang="tr-TR" sz="2400" dirty="0" smtClean="0"/>
              <a:t>Her </a:t>
            </a:r>
            <a:r>
              <a:rPr lang="tr-TR" altLang="tr-TR" sz="2400" dirty="0"/>
              <a:t>iki tiroid boyut ve istmus kalınlığı normal.Sağ </a:t>
            </a:r>
            <a:r>
              <a:rPr lang="tr-TR" altLang="tr-TR" sz="2400" dirty="0" smtClean="0"/>
              <a:t>lob </a:t>
            </a:r>
            <a:r>
              <a:rPr lang="tr-TR" altLang="tr-TR" sz="2400" dirty="0"/>
              <a:t>10x10x39mm sol 10x8x35mm </a:t>
            </a:r>
            <a:r>
              <a:rPr lang="tr-TR" altLang="tr-TR" sz="2400" dirty="0" smtClean="0"/>
              <a:t>.</a:t>
            </a:r>
          </a:p>
          <a:p>
            <a:pPr>
              <a:lnSpc>
                <a:spcPct val="80000"/>
              </a:lnSpc>
            </a:pPr>
            <a:endParaRPr lang="tr-TR" altLang="tr-TR" sz="2400" dirty="0"/>
          </a:p>
          <a:p>
            <a:pPr>
              <a:lnSpc>
                <a:spcPct val="80000"/>
              </a:lnSpc>
            </a:pPr>
            <a:r>
              <a:rPr lang="tr-TR" altLang="tr-TR" sz="2400" dirty="0"/>
              <a:t>Bilateral tiroid parankimi heterojen olup yaygın mikronodülasyonlar izlenmektedir.</a:t>
            </a:r>
          </a:p>
        </p:txBody>
      </p:sp>
      <p:pic>
        <p:nvPicPr>
          <p:cNvPr id="3" name="Picture 6" descr="ANd9GcRo46CoCAGGibcC32JbxiAdfkbrXYbLFaJIvfOwCl-NM8w4ZPZvv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637" y="3170369"/>
            <a:ext cx="4003225" cy="3170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207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mtClean="0"/>
              <a:t>LH-RH</a:t>
            </a:r>
          </a:p>
        </p:txBody>
      </p:sp>
      <p:graphicFrame>
        <p:nvGraphicFramePr>
          <p:cNvPr id="33848" name="Group 56"/>
          <p:cNvGraphicFramePr>
            <a:graphicFrameLocks noGrp="1"/>
          </p:cNvGraphicFramePr>
          <p:nvPr>
            <p:ph idx="1"/>
          </p:nvPr>
        </p:nvGraphicFramePr>
        <p:xfrm>
          <a:off x="1182688" y="2060575"/>
          <a:ext cx="7061200" cy="2014538"/>
        </p:xfrm>
        <a:graphic>
          <a:graphicData uri="http://schemas.openxmlformats.org/drawingml/2006/table">
            <a:tbl>
              <a:tblPr/>
              <a:tblGrid>
                <a:gridCol w="176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37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68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65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29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tr-TR" altLang="tr-TR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FSH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LH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E2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O.Dk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3.84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&lt;0.1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&lt;20pg/ml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40.Dk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5.14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0.73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tr-TR" altLang="tr-T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&lt;20pg/ml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Oval 1"/>
          <p:cNvSpPr/>
          <p:nvPr/>
        </p:nvSpPr>
        <p:spPr>
          <a:xfrm>
            <a:off x="3966883" y="568138"/>
            <a:ext cx="5298141" cy="423582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7398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b="1" dirty="0" smtClean="0">
                <a:solidFill>
                  <a:srgbClr val="CC00CC"/>
                </a:solidFill>
              </a:rPr>
              <a:t>Pelvik USG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09588" y="1204912"/>
            <a:ext cx="4113212" cy="4929187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tr-TR" altLang="tr-TR" sz="2800" dirty="0" smtClean="0"/>
              <a:t>Uterus boyutları normal (24x17x42p)</a:t>
            </a:r>
          </a:p>
          <a:p>
            <a:pPr eaLnBrk="1" hangingPunct="1">
              <a:lnSpc>
                <a:spcPct val="90000"/>
              </a:lnSpc>
            </a:pPr>
            <a:r>
              <a:rPr lang="tr-TR" altLang="tr-TR" sz="2800" dirty="0" smtClean="0"/>
              <a:t>Endometriyum düzenl çift kat kalınlığı </a:t>
            </a:r>
            <a:r>
              <a:rPr lang="tr-TR" altLang="tr-TR" sz="2800" dirty="0" smtClean="0">
                <a:solidFill>
                  <a:srgbClr val="FF0000"/>
                </a:solidFill>
              </a:rPr>
              <a:t>6mm,</a:t>
            </a:r>
            <a:r>
              <a:rPr lang="tr-TR" altLang="tr-TR" sz="2800" dirty="0" smtClean="0"/>
              <a:t> myometriyum homojen</a:t>
            </a:r>
          </a:p>
          <a:p>
            <a:pPr eaLnBrk="1" hangingPunct="1">
              <a:lnSpc>
                <a:spcPct val="90000"/>
              </a:lnSpc>
            </a:pPr>
            <a:r>
              <a:rPr lang="tr-TR" altLang="tr-TR" sz="2800" dirty="0" smtClean="0"/>
              <a:t>Her 2 over boyutları </a:t>
            </a:r>
          </a:p>
          <a:p>
            <a:pPr eaLnBrk="1" hangingPunct="1">
              <a:lnSpc>
                <a:spcPct val="90000"/>
              </a:lnSpc>
            </a:pPr>
            <a:r>
              <a:rPr lang="tr-TR" altLang="tr-TR" sz="2800" dirty="0" smtClean="0"/>
              <a:t>sağ:27x33x43mm</a:t>
            </a:r>
          </a:p>
          <a:p>
            <a:r>
              <a:rPr lang="tr-TR" altLang="tr-TR" sz="2800" dirty="0" smtClean="0"/>
              <a:t>Sol 29x32x42mm .</a:t>
            </a:r>
            <a:r>
              <a:rPr lang="tr-TR" altLang="tr-TR" sz="2800" dirty="0"/>
              <a:t> </a:t>
            </a:r>
            <a:endParaRPr lang="tr-TR" altLang="tr-TR" sz="2800" dirty="0" smtClean="0"/>
          </a:p>
          <a:p>
            <a:r>
              <a:rPr lang="tr-TR" altLang="tr-TR" sz="2800" dirty="0" smtClean="0"/>
              <a:t>Sağ </a:t>
            </a:r>
            <a:r>
              <a:rPr lang="tr-TR" altLang="tr-TR" sz="2800" dirty="0"/>
              <a:t>over parankiminde büyüğü </a:t>
            </a:r>
            <a:r>
              <a:rPr lang="tr-TR" altLang="tr-TR" sz="2800" dirty="0">
                <a:solidFill>
                  <a:srgbClr val="FF0000"/>
                </a:solidFill>
              </a:rPr>
              <a:t>28x18</a:t>
            </a:r>
            <a:r>
              <a:rPr lang="tr-TR" altLang="tr-TR" sz="2800" dirty="0"/>
              <a:t>mm diğeri daha küçük 2 adet anekoik kist.</a:t>
            </a:r>
          </a:p>
          <a:p>
            <a:endParaRPr lang="tr-TR" altLang="tr-TR" sz="2800" dirty="0"/>
          </a:p>
          <a:p>
            <a:r>
              <a:rPr lang="tr-TR" altLang="tr-TR" sz="2800" dirty="0"/>
              <a:t>Sol overde en büyüğü 12mm çaplı multiple anekoik basit yapıda follikül kisti</a:t>
            </a:r>
          </a:p>
          <a:p>
            <a:pPr eaLnBrk="1" hangingPunct="1">
              <a:lnSpc>
                <a:spcPct val="90000"/>
              </a:lnSpc>
            </a:pPr>
            <a:endParaRPr lang="tr-TR" altLang="tr-TR" sz="2400" dirty="0" smtClean="0"/>
          </a:p>
        </p:txBody>
      </p:sp>
      <p:pic>
        <p:nvPicPr>
          <p:cNvPr id="22533" name="Picture 6" descr="image11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238" y="1516063"/>
            <a:ext cx="3995737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550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410" y="0"/>
            <a:ext cx="4358344" cy="459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58410" y="6464640"/>
            <a:ext cx="3608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>
                <a:solidFill>
                  <a:srgbClr val="CC00CC"/>
                </a:solidFill>
              </a:rPr>
              <a:t>Van Wyk Grumbach sendromu </a:t>
            </a:r>
            <a:endParaRPr lang="tr-TR" dirty="0">
              <a:solidFill>
                <a:srgbClr val="CC00CC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995" y="4707924"/>
            <a:ext cx="882272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tr-TR" altLang="tr-TR" dirty="0"/>
              <a:t>Hipofiz glandı superior konturu suprasellar sistenaya bombeleşmiştir. Gland yüksekligi artmıştır.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tr-TR" altLang="tr-TR" dirty="0"/>
              <a:t>Görünüm puberte için fizyolojiktir.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tr-TR" altLang="tr-TR" dirty="0"/>
              <a:t>Ancak hastanın yaşı göz önüne alındığından bulgular puberte prekoks ile uyumlu değerlendirildi. </a:t>
            </a:r>
          </a:p>
        </p:txBody>
      </p:sp>
    </p:spTree>
    <p:extLst>
      <p:ext uri="{BB962C8B-B14F-4D97-AF65-F5344CB8AC3E}">
        <p14:creationId xmlns:p14="http://schemas.microsoft.com/office/powerpoint/2010/main" val="1500699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618735"/>
            <a:ext cx="3868340" cy="4570928"/>
          </a:xfrm>
        </p:spPr>
        <p:txBody>
          <a:bodyPr>
            <a:normAutofit fontScale="92500" lnSpcReduction="10000"/>
          </a:bodyPr>
          <a:lstStyle/>
          <a:p>
            <a:r>
              <a:rPr lang="tr-TR" dirty="0"/>
              <a:t>4,5 yaşında kız hasta</a:t>
            </a:r>
          </a:p>
          <a:p>
            <a:endParaRPr lang="tr-TR" dirty="0"/>
          </a:p>
          <a:p>
            <a:r>
              <a:rPr lang="tr-TR" dirty="0"/>
              <a:t>1-2 aydır olan meme büyümesi, hızlı uzama</a:t>
            </a:r>
          </a:p>
          <a:p>
            <a:endParaRPr lang="tr-TR" dirty="0"/>
          </a:p>
          <a:p>
            <a:r>
              <a:rPr lang="tr-TR" dirty="0"/>
              <a:t>Kıllanma yok</a:t>
            </a:r>
          </a:p>
          <a:p>
            <a:endParaRPr lang="tr-TR" dirty="0"/>
          </a:p>
          <a:p>
            <a:r>
              <a:rPr lang="tr-TR" dirty="0"/>
              <a:t>Va: </a:t>
            </a:r>
            <a:r>
              <a:rPr lang="tr-TR" dirty="0" smtClean="0"/>
              <a:t> </a:t>
            </a:r>
            <a:r>
              <a:rPr lang="tr-TR" dirty="0"/>
              <a:t>boy: </a:t>
            </a:r>
            <a:r>
              <a:rPr lang="tr-TR" dirty="0" smtClean="0"/>
              <a:t>50 p</a:t>
            </a:r>
            <a:endParaRPr lang="tr-TR" dirty="0"/>
          </a:p>
          <a:p>
            <a:endParaRPr lang="tr-TR" dirty="0"/>
          </a:p>
          <a:p>
            <a:r>
              <a:rPr lang="tr-TR" dirty="0"/>
              <a:t>AX1P1T3-3 1 kez şüpheli kanama </a:t>
            </a:r>
          </a:p>
          <a:p>
            <a:endParaRPr lang="tr-TR" dirty="0"/>
          </a:p>
          <a:p>
            <a:endParaRPr lang="tr-TR" dirty="0"/>
          </a:p>
          <a:p>
            <a:r>
              <a:rPr lang="tr-TR" dirty="0"/>
              <a:t>Diğer sistem bakıları olağan </a:t>
            </a:r>
          </a:p>
          <a:p>
            <a:endParaRPr lang="tr-T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38368" y="1245887"/>
            <a:ext cx="4209313" cy="5004487"/>
          </a:xfrm>
        </p:spPr>
        <p:txBody>
          <a:bodyPr>
            <a:normAutofit/>
          </a:bodyPr>
          <a:lstStyle/>
          <a:p>
            <a:r>
              <a:rPr lang="tr-TR" sz="2600" dirty="0"/>
              <a:t>FSH: </a:t>
            </a:r>
            <a:r>
              <a:rPr lang="tr-TR" sz="2600" dirty="0" smtClean="0"/>
              <a:t>2 mıu/ml </a:t>
            </a:r>
            <a:endParaRPr lang="tr-TR" sz="2600" dirty="0"/>
          </a:p>
          <a:p>
            <a:r>
              <a:rPr lang="tr-TR" sz="2600" dirty="0" smtClean="0"/>
              <a:t>Lh:0,1mıu/ml</a:t>
            </a:r>
            <a:endParaRPr lang="tr-TR" sz="2600" dirty="0"/>
          </a:p>
          <a:p>
            <a:r>
              <a:rPr lang="tr-TR" sz="2600" dirty="0">
                <a:solidFill>
                  <a:srgbClr val="FF0000"/>
                </a:solidFill>
              </a:rPr>
              <a:t>E2: </a:t>
            </a:r>
            <a:r>
              <a:rPr lang="tr-TR" sz="2600" dirty="0" smtClean="0">
                <a:solidFill>
                  <a:srgbClr val="FF0000"/>
                </a:solidFill>
              </a:rPr>
              <a:t>63pg/ml </a:t>
            </a:r>
            <a:endParaRPr lang="tr-TR" sz="2600" dirty="0">
              <a:solidFill>
                <a:srgbClr val="FF0000"/>
              </a:solidFill>
            </a:endParaRPr>
          </a:p>
          <a:p>
            <a:r>
              <a:rPr lang="tr-TR" sz="2600" dirty="0"/>
              <a:t>Tiroid fonksiyon testleri normal</a:t>
            </a:r>
          </a:p>
          <a:p>
            <a:endParaRPr lang="tr-TR" sz="2600" dirty="0"/>
          </a:p>
          <a:p>
            <a:r>
              <a:rPr lang="tr-TR" sz="2600" dirty="0"/>
              <a:t>LHRH  testi prepubertal  pik LH: 1,6 </a:t>
            </a:r>
            <a:r>
              <a:rPr lang="tr-TR" sz="2600" dirty="0" smtClean="0"/>
              <a:t>mıu/ml </a:t>
            </a:r>
            <a:endParaRPr lang="tr-TR" sz="2600" dirty="0"/>
          </a:p>
          <a:p>
            <a:endParaRPr lang="tr-TR" sz="2600" dirty="0"/>
          </a:p>
          <a:p>
            <a:r>
              <a:rPr lang="tr-TR" sz="2600" dirty="0"/>
              <a:t>Ky: 3,5 yas </a:t>
            </a:r>
          </a:p>
          <a:p>
            <a:endParaRPr lang="tr-TR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716339" y="897271"/>
            <a:ext cx="2454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smtClean="0">
                <a:solidFill>
                  <a:srgbClr val="CC00CC"/>
                </a:solidFill>
              </a:rPr>
              <a:t>Vaka-5</a:t>
            </a:r>
            <a:r>
              <a:rPr lang="tr-TR" dirty="0" smtClean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0947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14825" y="981611"/>
            <a:ext cx="4533900" cy="259080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0516" y="1314451"/>
            <a:ext cx="3894309" cy="4383088"/>
          </a:xfrm>
        </p:spPr>
        <p:txBody>
          <a:bodyPr>
            <a:normAutofit/>
          </a:bodyPr>
          <a:lstStyle/>
          <a:p>
            <a:r>
              <a:rPr lang="tr-TR" sz="2000" b="1" dirty="0"/>
              <a:t>sağ over </a:t>
            </a:r>
            <a:r>
              <a:rPr lang="tr-TR" sz="2000" b="1" dirty="0" smtClean="0"/>
              <a:t>12x7,5x19mm</a:t>
            </a:r>
          </a:p>
          <a:p>
            <a:r>
              <a:rPr lang="tr-TR" sz="2000" b="1" dirty="0" smtClean="0"/>
              <a:t>sol</a:t>
            </a:r>
            <a:r>
              <a:rPr lang="tr-TR" sz="2000" b="1" dirty="0"/>
              <a:t> over 13x12x25 </a:t>
            </a:r>
            <a:r>
              <a:rPr lang="tr-TR" sz="2000" b="1" dirty="0" smtClean="0"/>
              <a:t>mm</a:t>
            </a:r>
          </a:p>
          <a:p>
            <a:r>
              <a:rPr lang="tr-TR" sz="2000" b="1" dirty="0" smtClean="0"/>
              <a:t>uterus 16x8x38 mm</a:t>
            </a:r>
            <a:endParaRPr lang="tr-TR" sz="2000" b="1" dirty="0"/>
          </a:p>
          <a:p>
            <a:endParaRPr lang="tr-TR" sz="2000" dirty="0"/>
          </a:p>
          <a:p>
            <a:r>
              <a:rPr lang="tr-TR" sz="2000" dirty="0"/>
              <a:t>her iki overde 1cm ‘den büyük 2 adet  kist olarak raporlandı.</a:t>
            </a:r>
          </a:p>
          <a:p>
            <a:endParaRPr lang="tr-TR" sz="2000" dirty="0"/>
          </a:p>
          <a:p>
            <a:r>
              <a:rPr lang="tr-TR" sz="2000" dirty="0"/>
              <a:t>Sadece çok ıhlamur içme oykusu var.</a:t>
            </a:r>
          </a:p>
          <a:p>
            <a:endParaRPr lang="tr-TR" sz="2000" dirty="0"/>
          </a:p>
          <a:p>
            <a:r>
              <a:rPr lang="tr-TR" sz="2000" dirty="0" smtClean="0"/>
              <a:t>İzlemde meme </a:t>
            </a:r>
            <a:r>
              <a:rPr lang="tr-TR" sz="2000" dirty="0"/>
              <a:t>evresinde gerileme ve E2 seviyesinde düşme</a:t>
            </a:r>
          </a:p>
          <a:p>
            <a:endParaRPr lang="tr-TR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1071563" y="428625"/>
            <a:ext cx="32432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smtClean="0">
                <a:solidFill>
                  <a:srgbClr val="CC00CC"/>
                </a:solidFill>
              </a:rPr>
              <a:t>İzlem</a:t>
            </a:r>
            <a:r>
              <a:rPr lang="tr-TR" dirty="0" smtClean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36356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altLang="tr-TR" sz="2000" dirty="0" smtClean="0"/>
          </a:p>
          <a:p>
            <a:pPr marL="0" indent="0">
              <a:buNone/>
            </a:pPr>
            <a:endParaRPr lang="tr-TR" altLang="tr-TR" sz="2000" dirty="0" smtClean="0"/>
          </a:p>
          <a:p>
            <a:r>
              <a:rPr lang="tr-TR" altLang="tr-TR" sz="2000" dirty="0" smtClean="0"/>
              <a:t>5 yaş vajinal kanama</a:t>
            </a:r>
          </a:p>
          <a:p>
            <a:r>
              <a:rPr lang="tr-TR" altLang="tr-TR" sz="2000" dirty="0" smtClean="0"/>
              <a:t>E2 : 60 pg/ml</a:t>
            </a:r>
          </a:p>
          <a:p>
            <a:r>
              <a:rPr lang="tr-TR" altLang="tr-TR" sz="2000" dirty="0" smtClean="0"/>
              <a:t>Overde kist</a:t>
            </a:r>
          </a:p>
          <a:p>
            <a:r>
              <a:rPr lang="tr-TR" altLang="tr-TR" sz="2000" dirty="0" smtClean="0"/>
              <a:t>Deride cafe due lekesi</a:t>
            </a:r>
          </a:p>
          <a:p>
            <a:endParaRPr lang="en-US" altLang="tr-TR" sz="2000" dirty="0" smtClean="0"/>
          </a:p>
        </p:txBody>
      </p:sp>
      <p:sp>
        <p:nvSpPr>
          <p:cNvPr id="2" name="Rectangle 1"/>
          <p:cNvSpPr/>
          <p:nvPr/>
        </p:nvSpPr>
        <p:spPr>
          <a:xfrm>
            <a:off x="4474108" y="872609"/>
            <a:ext cx="28246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tr-TR" b="1" dirty="0"/>
              <a:t>McCune-Albright </a:t>
            </a:r>
            <a:r>
              <a:rPr lang="en-US" altLang="tr-TR" b="1" dirty="0" err="1"/>
              <a:t>sendromu</a:t>
            </a:r>
            <a:endParaRPr lang="tr-TR" dirty="0"/>
          </a:p>
        </p:txBody>
      </p:sp>
      <p:pic>
        <p:nvPicPr>
          <p:cNvPr id="30724" name="Picture 4" descr="http://endometabol.com/?page=download&amp;file_id=36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618" y="2354468"/>
            <a:ext cx="2686049" cy="302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7985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8242" y="565150"/>
            <a:ext cx="3868340" cy="3684588"/>
          </a:xfrm>
        </p:spPr>
        <p:txBody>
          <a:bodyPr/>
          <a:lstStyle/>
          <a:p>
            <a:r>
              <a:rPr lang="tr-TR" sz="2800" dirty="0" smtClean="0">
                <a:solidFill>
                  <a:srgbClr val="2A24FF"/>
                </a:solidFill>
              </a:rPr>
              <a:t>Vaka-6</a:t>
            </a:r>
            <a:r>
              <a:rPr lang="tr-TR" dirty="0" smtClean="0">
                <a:solidFill>
                  <a:srgbClr val="2A24FF"/>
                </a:solidFill>
              </a:rPr>
              <a:t> </a:t>
            </a:r>
          </a:p>
          <a:p>
            <a:r>
              <a:rPr lang="tr-TR" dirty="0" smtClean="0"/>
              <a:t>6 </a:t>
            </a:r>
            <a:r>
              <a:rPr lang="tr-TR" dirty="0"/>
              <a:t>y Afrikan Amerikan </a:t>
            </a:r>
          </a:p>
          <a:p>
            <a:r>
              <a:rPr lang="tr-TR" dirty="0"/>
              <a:t>Boy: 95 p</a:t>
            </a:r>
          </a:p>
          <a:p>
            <a:r>
              <a:rPr lang="tr-TR" dirty="0"/>
              <a:t>Meme tomurcuklanması var</a:t>
            </a:r>
          </a:p>
          <a:p>
            <a:r>
              <a:rPr lang="tr-TR" dirty="0"/>
              <a:t> hafif pubik kıllanma var</a:t>
            </a:r>
          </a:p>
          <a:p>
            <a:r>
              <a:rPr lang="tr-TR" dirty="0"/>
              <a:t>Ky:1,5 yıl önde pah mph uyumlu </a:t>
            </a:r>
          </a:p>
          <a:p>
            <a:r>
              <a:rPr lang="tr-TR" dirty="0"/>
              <a:t>Ne yaparsınız??</a:t>
            </a:r>
          </a:p>
          <a:p>
            <a:endParaRPr lang="tr-T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9212" y="201613"/>
            <a:ext cx="4014788" cy="3684588"/>
          </a:xfrm>
        </p:spPr>
        <p:txBody>
          <a:bodyPr/>
          <a:lstStyle/>
          <a:p>
            <a:endParaRPr lang="tr-TR" dirty="0" smtClean="0"/>
          </a:p>
          <a:p>
            <a:pPr marL="0" indent="0">
              <a:buNone/>
            </a:pPr>
            <a:r>
              <a:rPr lang="tr-TR" sz="2800" dirty="0" smtClean="0">
                <a:solidFill>
                  <a:srgbClr val="00B050"/>
                </a:solidFill>
              </a:rPr>
              <a:t>Vaka-7</a:t>
            </a:r>
          </a:p>
          <a:p>
            <a:r>
              <a:rPr lang="tr-TR" dirty="0" smtClean="0"/>
              <a:t>7 </a:t>
            </a:r>
            <a:r>
              <a:rPr lang="tr-TR" dirty="0"/>
              <a:t>y beyaz kız</a:t>
            </a:r>
          </a:p>
          <a:p>
            <a:r>
              <a:rPr lang="tr-TR" dirty="0"/>
              <a:t>Meme evre 3 </a:t>
            </a:r>
          </a:p>
          <a:p>
            <a:r>
              <a:rPr lang="tr-TR" dirty="0"/>
              <a:t>50p-75p cıkmıs</a:t>
            </a:r>
          </a:p>
          <a:p>
            <a:r>
              <a:rPr lang="tr-TR" dirty="0"/>
              <a:t>Anne baba: 25p</a:t>
            </a:r>
          </a:p>
          <a:p>
            <a:r>
              <a:rPr lang="tr-TR" dirty="0"/>
              <a:t>Ky 2 yıl önde </a:t>
            </a:r>
          </a:p>
          <a:p>
            <a:r>
              <a:rPr lang="tr-TR" dirty="0"/>
              <a:t>Ne yaparsınız?</a:t>
            </a:r>
          </a:p>
          <a:p>
            <a:endParaRPr lang="tr-TR" dirty="0"/>
          </a:p>
        </p:txBody>
      </p:sp>
      <p:sp>
        <p:nvSpPr>
          <p:cNvPr id="9" name="TextBox 8"/>
          <p:cNvSpPr txBox="1"/>
          <p:nvPr/>
        </p:nvSpPr>
        <p:spPr>
          <a:xfrm>
            <a:off x="2098674" y="3600451"/>
            <a:ext cx="6061075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 smtClean="0">
                <a:solidFill>
                  <a:srgbClr val="FF0000"/>
                </a:solidFill>
              </a:rPr>
              <a:t>Vaka-8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/>
              <a:t>6 </a:t>
            </a:r>
            <a:r>
              <a:rPr lang="tr-TR" sz="2400" dirty="0"/>
              <a:t>yasında kız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/>
              <a:t>Hızlı uzama ve vücut kokusunda değişiklik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/>
              <a:t>Baska bulgu yok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/>
              <a:t>Prepubertal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/>
              <a:t>Ky: 2 yıl onde </a:t>
            </a:r>
          </a:p>
        </p:txBody>
      </p:sp>
    </p:spTree>
    <p:extLst>
      <p:ext uri="{BB962C8B-B14F-4D97-AF65-F5344CB8AC3E}">
        <p14:creationId xmlns:p14="http://schemas.microsoft.com/office/powerpoint/2010/main" val="184976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8692" y="591549"/>
            <a:ext cx="852978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b="1" dirty="0" smtClean="0">
                <a:solidFill>
                  <a:srgbClr val="000000"/>
                </a:solidFill>
                <a:latin typeface="+mj-lt"/>
                <a:cs typeface="Times New Roman"/>
              </a:rPr>
              <a:t>Premature </a:t>
            </a:r>
            <a:r>
              <a:rPr lang="en-US" sz="2400" b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telarş</a:t>
            </a:r>
            <a:endParaRPr lang="en-US" sz="2400" b="1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 Meme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gelişimi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hormon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profili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uterus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ve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over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boyutları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prepubertal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</a:t>
            </a:r>
          </a:p>
          <a:p>
            <a:r>
              <a:rPr lang="en-US" sz="24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Büyümede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hızlanma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yok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KY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ilerleme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yok</a:t>
            </a:r>
            <a:endParaRPr lang="en-US" sz="2400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r>
              <a:rPr lang="en-US" sz="24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2-4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yaş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arası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kızlarda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;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aylar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içinde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regresyon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 %13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progresyon</a:t>
            </a:r>
            <a:endParaRPr lang="en-US" sz="2400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endParaRPr lang="en-US" sz="2400" b="1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2400" b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İzole</a:t>
            </a:r>
            <a:r>
              <a:rPr lang="en-US" sz="2400" b="1" dirty="0" smtClean="0">
                <a:solidFill>
                  <a:srgbClr val="000000"/>
                </a:solidFill>
                <a:latin typeface="+mj-lt"/>
                <a:cs typeface="Times New Roman"/>
              </a:rPr>
              <a:t> Premature </a:t>
            </a:r>
            <a:r>
              <a:rPr lang="en-US" sz="2400" b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adrenarş</a:t>
            </a:r>
            <a:r>
              <a:rPr lang="en-US" sz="2400" b="1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</a:p>
          <a:p>
            <a:r>
              <a:rPr lang="en-US" sz="24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Meme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gelişimi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testis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volüm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artışı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yok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Hafif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DHEAS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yüksekliği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(&gt;40μg/dl).</a:t>
            </a:r>
          </a:p>
          <a:p>
            <a:r>
              <a:rPr lang="en-US" sz="24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KY –TY&lt; 1.5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yıl</a:t>
            </a:r>
            <a:endParaRPr lang="en-US" sz="2400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endParaRPr lang="en-US" sz="2400" b="1" dirty="0">
              <a:solidFill>
                <a:srgbClr val="000000"/>
              </a:solidFill>
              <a:latin typeface="+mj-lt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2400" b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Periferal</a:t>
            </a:r>
            <a:r>
              <a:rPr lang="en-US" sz="2400" b="1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puberte</a:t>
            </a:r>
            <a:r>
              <a:rPr lang="en-US" sz="2400" b="1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prekoks</a:t>
            </a:r>
            <a:endParaRPr lang="en-US" sz="2400" b="1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r>
              <a:rPr lang="en-US" sz="24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Baskılı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LH/FSH,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Yüksek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E2/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testosteron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testis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prepubertal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veya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tek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taraflı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</a:p>
          <a:p>
            <a:r>
              <a:rPr lang="en-US" sz="24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büyüme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(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testotoksikoz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HCG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salgılayan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tümörlerde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bilateral)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Adrenokortikal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</a:p>
          <a:p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tümörde</a:t>
            </a:r>
            <a:r>
              <a:rPr lang="en-US" sz="24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özellikle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DHEAS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çok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yüksek</a:t>
            </a:r>
            <a:endParaRPr lang="en-US" sz="2400" dirty="0">
              <a:solidFill>
                <a:srgbClr val="000000"/>
              </a:solidFill>
              <a:latin typeface="+mj-lt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9800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9784</TotalTime>
  <Words>2968</Words>
  <Application>Microsoft Office PowerPoint</Application>
  <PresentationFormat>Ekran Gösterisi (4:3)</PresentationFormat>
  <Paragraphs>828</Paragraphs>
  <Slides>92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8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92</vt:i4>
      </vt:variant>
    </vt:vector>
  </HeadingPairs>
  <TitlesOfParts>
    <vt:vector size="101" baseType="lpstr">
      <vt:lpstr>Arial</vt:lpstr>
      <vt:lpstr>Avenir Black Oblique</vt:lpstr>
      <vt:lpstr>Calibri</vt:lpstr>
      <vt:lpstr>Calibri Light</vt:lpstr>
      <vt:lpstr>Symbol</vt:lpstr>
      <vt:lpstr>Tahoma</vt:lpstr>
      <vt:lpstr>Times New Roman</vt:lpstr>
      <vt:lpstr>Wingdings</vt:lpstr>
      <vt:lpstr>Office Theme</vt:lpstr>
      <vt:lpstr>PUBERTE, PUBERTE PREKOKS  PUBERTE PREKOKS VARYANTLARI </vt:lpstr>
      <vt:lpstr>PowerPoint Sunusu</vt:lpstr>
      <vt:lpstr>PowerPoint Sunusu</vt:lpstr>
      <vt:lpstr>PowerPoint Sunusu</vt:lpstr>
      <vt:lpstr>PowerPoint Sunusu</vt:lpstr>
      <vt:lpstr>Hipotalamustan pulsatil GnRH salınımı  </vt:lpstr>
      <vt:lpstr>PowerPoint Sunusu</vt:lpstr>
      <vt:lpstr>NELER OLUR?</vt:lpstr>
      <vt:lpstr>PowerPoint Sunusu</vt:lpstr>
      <vt:lpstr>PowerPoint Sunusu</vt:lpstr>
      <vt:lpstr>Puberte Başlangıç yaşını neler belirliyor?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Kızlarda Pubertede Fiziksel değişiklikler </vt:lpstr>
      <vt:lpstr>Erkeklerde pubertede fiziksel değişiklikler </vt:lpstr>
      <vt:lpstr>Pubertal gelişim</vt:lpstr>
      <vt:lpstr>PUBERTE NE ZAMAN BAŞLAR?</vt:lpstr>
      <vt:lpstr>Pubertenin başlamasını etkileyen faktörler</vt:lpstr>
      <vt:lpstr>Puberte başlangıç yaşı ve temposunu etkileyen faktörler nelerdir?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Klinisyen şunları sormalı </vt:lpstr>
      <vt:lpstr>PowerPoint Sunusu</vt:lpstr>
      <vt:lpstr>PowerPoint Sunusu</vt:lpstr>
      <vt:lpstr>PowerPoint Sunusu</vt:lpstr>
      <vt:lpstr>PowerPoint Sunusu</vt:lpstr>
      <vt:lpstr>PowerPoint Sunusu</vt:lpstr>
      <vt:lpstr>Normal varyant Erken Puberte </vt:lpstr>
      <vt:lpstr>Prematur Telarş</vt:lpstr>
      <vt:lpstr>Premature Telarş </vt:lpstr>
      <vt:lpstr>Key point</vt:lpstr>
      <vt:lpstr>PowerPoint Sunusu</vt:lpstr>
      <vt:lpstr>PREMATURE ADRENARŞ</vt:lpstr>
      <vt:lpstr>PowerPoint Sunusu</vt:lpstr>
      <vt:lpstr>PowerPoint Sunusu</vt:lpstr>
      <vt:lpstr>Biyokimyasal bulgular </vt:lpstr>
      <vt:lpstr>Klinik bulgular </vt:lpstr>
      <vt:lpstr>KLİNİK-2</vt:lpstr>
      <vt:lpstr>Ayırıcı Tanı</vt:lpstr>
      <vt:lpstr>PowerPoint Sunusu</vt:lpstr>
      <vt:lpstr>PowerPoint Sunusu</vt:lpstr>
      <vt:lpstr>Nelere dikkat etmeliyiz??</vt:lpstr>
      <vt:lpstr>PowerPoint Sunusu</vt:lpstr>
      <vt:lpstr>İzole prematur menarş</vt:lpstr>
      <vt:lpstr>Bir takım vakalar </vt:lpstr>
      <vt:lpstr>PowerPoint Sunusu</vt:lpstr>
      <vt:lpstr>PowerPoint Sunusu</vt:lpstr>
      <vt:lpstr>Laboratuvar</vt:lpstr>
      <vt:lpstr>Patolojik bulgular</vt:lpstr>
      <vt:lpstr>PowerPoint Sunusu</vt:lpstr>
      <vt:lpstr>Vaka-2</vt:lpstr>
      <vt:lpstr>PowerPoint Sunusu</vt:lpstr>
      <vt:lpstr>PowerPoint Sunusu</vt:lpstr>
      <vt:lpstr> Penis boyu 6 cm   Penis çapı 6,5 cm   Testislerin uzun çapı&lt; 25 mm (yani prepubertal boyutlarda)   </vt:lpstr>
      <vt:lpstr>Kemik yaşı: 14 Yaş 9 ay ile uyumlu</vt:lpstr>
      <vt:lpstr>Vaka-3  </vt:lpstr>
      <vt:lpstr>Fizik bakı </vt:lpstr>
      <vt:lpstr>PowerPoint Sunusu</vt:lpstr>
      <vt:lpstr>PowerPoint Sunusu</vt:lpstr>
      <vt:lpstr>Vaka-4  </vt:lpstr>
      <vt:lpstr>Hikaye</vt:lpstr>
      <vt:lpstr>Pubertal hikaye</vt:lpstr>
      <vt:lpstr>PowerPoint Sunusu</vt:lpstr>
      <vt:lpstr>Fizik bakı </vt:lpstr>
      <vt:lpstr>PowerPoint Sunusu</vt:lpstr>
      <vt:lpstr>Bir takım beklenmedik bulgular </vt:lpstr>
      <vt:lpstr>PowerPoint Sunusu</vt:lpstr>
      <vt:lpstr>PowerPoint Sunusu</vt:lpstr>
      <vt:lpstr>LH-RH</vt:lpstr>
      <vt:lpstr>Pelvik USG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Ülkemizde çocukluk çağı obezitesi ve komplikasyonlarının epidemiyolojisi</dc:title>
  <dc:creator>Apple</dc:creator>
  <cp:lastModifiedBy>ronaldinho424</cp:lastModifiedBy>
  <cp:revision>695</cp:revision>
  <dcterms:created xsi:type="dcterms:W3CDTF">2014-11-09T19:19:33Z</dcterms:created>
  <dcterms:modified xsi:type="dcterms:W3CDTF">2022-09-20T06:17:15Z</dcterms:modified>
</cp:coreProperties>
</file>