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9"/>
  </p:notesMasterIdLst>
  <p:sldIdLst>
    <p:sldId id="303" r:id="rId2"/>
    <p:sldId id="323" r:id="rId3"/>
    <p:sldId id="317" r:id="rId4"/>
    <p:sldId id="304" r:id="rId5"/>
    <p:sldId id="305" r:id="rId6"/>
    <p:sldId id="320" r:id="rId7"/>
    <p:sldId id="306" r:id="rId8"/>
    <p:sldId id="307" r:id="rId9"/>
    <p:sldId id="308" r:id="rId10"/>
    <p:sldId id="319" r:id="rId11"/>
    <p:sldId id="318" r:id="rId12"/>
    <p:sldId id="309" r:id="rId13"/>
    <p:sldId id="310" r:id="rId14"/>
    <p:sldId id="311" r:id="rId15"/>
    <p:sldId id="312" r:id="rId16"/>
    <p:sldId id="313" r:id="rId17"/>
    <p:sldId id="315" r:id="rId18"/>
    <p:sldId id="314" r:id="rId19"/>
    <p:sldId id="316" r:id="rId20"/>
    <p:sldId id="258" r:id="rId21"/>
    <p:sldId id="259" r:id="rId22"/>
    <p:sldId id="260" r:id="rId23"/>
    <p:sldId id="261" r:id="rId24"/>
    <p:sldId id="264" r:id="rId25"/>
    <p:sldId id="265" r:id="rId26"/>
    <p:sldId id="262" r:id="rId27"/>
    <p:sldId id="263" r:id="rId28"/>
    <p:sldId id="285" r:id="rId29"/>
    <p:sldId id="266" r:id="rId30"/>
    <p:sldId id="274" r:id="rId31"/>
    <p:sldId id="286" r:id="rId32"/>
    <p:sldId id="267" r:id="rId33"/>
    <p:sldId id="275" r:id="rId34"/>
    <p:sldId id="276" r:id="rId35"/>
    <p:sldId id="268" r:id="rId36"/>
    <p:sldId id="287" r:id="rId37"/>
    <p:sldId id="269" r:id="rId38"/>
    <p:sldId id="270" r:id="rId39"/>
    <p:sldId id="271" r:id="rId40"/>
    <p:sldId id="272" r:id="rId41"/>
    <p:sldId id="277" r:id="rId42"/>
    <p:sldId id="278" r:id="rId43"/>
    <p:sldId id="279" r:id="rId44"/>
    <p:sldId id="281" r:id="rId45"/>
    <p:sldId id="282" r:id="rId46"/>
    <p:sldId id="283" r:id="rId47"/>
    <p:sldId id="284" r:id="rId48"/>
    <p:sldId id="288" r:id="rId49"/>
    <p:sldId id="289" r:id="rId50"/>
    <p:sldId id="290" r:id="rId51"/>
    <p:sldId id="291" r:id="rId52"/>
    <p:sldId id="292" r:id="rId53"/>
    <p:sldId id="293" r:id="rId54"/>
    <p:sldId id="294" r:id="rId55"/>
    <p:sldId id="296" r:id="rId56"/>
    <p:sldId id="297" r:id="rId57"/>
    <p:sldId id="302" r:id="rId58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8"/>
    <p:restoredTop sz="95884"/>
  </p:normalViewPr>
  <p:slideViewPr>
    <p:cSldViewPr snapToGrid="0" snapToObjects="1">
      <p:cViewPr varScale="1">
        <p:scale>
          <a:sx n="73" d="100"/>
          <a:sy n="73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076BE9-DCA7-4C6F-A400-48C71EA9CEA6}" type="doc">
      <dgm:prSet loTypeId="urn:microsoft.com/office/officeart/2009/3/layout/SubSte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81E4667-32E8-4A1E-BB27-C23B2FF03B34}">
      <dgm:prSet custT="1"/>
      <dgm:spPr/>
      <dgm:t>
        <a:bodyPr/>
        <a:lstStyle/>
        <a:p>
          <a:pPr rtl="0"/>
          <a:r>
            <a:rPr lang="tr-TR" sz="2000" b="1" dirty="0"/>
            <a:t>(AAP, 2011 </a:t>
          </a:r>
          <a:r>
            <a:rPr lang="tr-TR" sz="2000" b="1" dirty="0" err="1"/>
            <a:t>and</a:t>
          </a:r>
          <a:r>
            <a:rPr lang="tr-TR" sz="2000" b="1" dirty="0"/>
            <a:t> PES)</a:t>
          </a:r>
        </a:p>
      </dgm:t>
    </dgm:pt>
    <dgm:pt modelId="{4F5982B3-733E-48E0-9A78-B2F974494178}" type="parTrans" cxnId="{9292C7BB-089C-4EDF-9CCB-A0C79FD980B8}">
      <dgm:prSet/>
      <dgm:spPr/>
      <dgm:t>
        <a:bodyPr/>
        <a:lstStyle/>
        <a:p>
          <a:endParaRPr lang="en-US" sz="2000"/>
        </a:p>
      </dgm:t>
    </dgm:pt>
    <dgm:pt modelId="{1BEF4154-14DC-423F-9789-839B35FF3C36}" type="sibTrans" cxnId="{9292C7BB-089C-4EDF-9CCB-A0C79FD980B8}">
      <dgm:prSet/>
      <dgm:spPr/>
      <dgm:t>
        <a:bodyPr/>
        <a:lstStyle/>
        <a:p>
          <a:endParaRPr lang="en-US" sz="2000"/>
        </a:p>
      </dgm:t>
    </dgm:pt>
    <dgm:pt modelId="{6602C8AA-4573-4806-82E7-C5EA8056C32F}">
      <dgm:prSet custT="1"/>
      <dgm:spPr/>
      <dgm:t>
        <a:bodyPr/>
        <a:lstStyle/>
        <a:p>
          <a:pPr rtl="0"/>
          <a:r>
            <a:rPr lang="tr-TR" sz="2000" b="1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Asymptomatic</a:t>
          </a:r>
          <a:r>
            <a:rPr lang="tr-TR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healthy</a:t>
          </a:r>
          <a:r>
            <a:rPr lang="tr-TR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newborn</a:t>
          </a:r>
          <a:r>
            <a:rPr lang="tr-TR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born</a:t>
          </a:r>
          <a:r>
            <a:rPr lang="tr-TR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at </a:t>
          </a:r>
          <a:r>
            <a:rPr lang="tr-TR" sz="2000" b="1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term</a:t>
          </a:r>
          <a:r>
            <a:rPr lang="tr-TR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to</a:t>
          </a:r>
          <a:r>
            <a:rPr lang="tr-TR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an </a:t>
          </a:r>
          <a:r>
            <a:rPr lang="tr-TR" sz="2000" b="1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uneventful</a:t>
          </a:r>
          <a:r>
            <a:rPr lang="tr-TR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pregnancy</a:t>
          </a:r>
          <a:r>
            <a:rPr lang="tr-TR" sz="20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: NO NEED TO CHECK BLOOD GLUCOSE</a:t>
          </a:r>
        </a:p>
      </dgm:t>
    </dgm:pt>
    <dgm:pt modelId="{44D5F2AD-DE80-4D37-B554-44F241D8C72C}" type="parTrans" cxnId="{02FA422F-8C16-4E48-866D-6ADB1526299D}">
      <dgm:prSet/>
      <dgm:spPr/>
      <dgm:t>
        <a:bodyPr/>
        <a:lstStyle/>
        <a:p>
          <a:endParaRPr lang="en-US" sz="2000"/>
        </a:p>
      </dgm:t>
    </dgm:pt>
    <dgm:pt modelId="{CDB0EEB5-0A71-4A5C-9836-EA902F3AF0E1}" type="sibTrans" cxnId="{02FA422F-8C16-4E48-866D-6ADB1526299D}">
      <dgm:prSet/>
      <dgm:spPr/>
      <dgm:t>
        <a:bodyPr/>
        <a:lstStyle/>
        <a:p>
          <a:endParaRPr lang="en-US" sz="2000"/>
        </a:p>
      </dgm:t>
    </dgm:pt>
    <dgm:pt modelId="{A1D2B02A-ED6C-4309-91FB-04857153DDB1}">
      <dgm:prSet custT="1"/>
      <dgm:spPr/>
      <dgm:t>
        <a:bodyPr/>
        <a:lstStyle/>
        <a:p>
          <a:pPr rtl="0"/>
          <a:r>
            <a:rPr lang="tr-TR" sz="2000" b="1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Infants</a:t>
          </a:r>
          <a:r>
            <a:rPr lang="tr-TR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who</a:t>
          </a:r>
          <a:r>
            <a:rPr lang="tr-TR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are</a:t>
          </a:r>
          <a:r>
            <a:rPr lang="tr-TR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at risk </a:t>
          </a:r>
          <a:r>
            <a:rPr lang="tr-TR" sz="2000" b="1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for</a:t>
          </a:r>
          <a:r>
            <a:rPr lang="tr-TR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hypoglycemia</a:t>
          </a:r>
          <a:r>
            <a:rPr lang="tr-TR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and</a:t>
          </a:r>
          <a:r>
            <a:rPr lang="tr-TR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symptomatic</a:t>
          </a:r>
          <a:r>
            <a:rPr lang="tr-TR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infants</a:t>
          </a:r>
          <a:r>
            <a:rPr lang="tr-TR" sz="2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: GLUCOSE SCREENİNG İS NECESSARY</a:t>
          </a:r>
        </a:p>
      </dgm:t>
    </dgm:pt>
    <dgm:pt modelId="{DB43798A-2ECC-4166-9F0C-4896CE6F1FFE}" type="parTrans" cxnId="{0FA42114-E5F4-4C8A-B238-A0DDDD2A90E1}">
      <dgm:prSet/>
      <dgm:spPr/>
      <dgm:t>
        <a:bodyPr/>
        <a:lstStyle/>
        <a:p>
          <a:endParaRPr lang="en-US" sz="2000"/>
        </a:p>
      </dgm:t>
    </dgm:pt>
    <dgm:pt modelId="{F243F449-9779-4C39-B61E-04202EFBBF3F}" type="sibTrans" cxnId="{0FA42114-E5F4-4C8A-B238-A0DDDD2A90E1}">
      <dgm:prSet/>
      <dgm:spPr/>
      <dgm:t>
        <a:bodyPr/>
        <a:lstStyle/>
        <a:p>
          <a:endParaRPr lang="en-US" sz="2000"/>
        </a:p>
      </dgm:t>
    </dgm:pt>
    <dgm:pt modelId="{1325BBA9-84C6-47D4-88B8-AA9006B7E4C1}" type="pres">
      <dgm:prSet presAssocID="{90076BE9-DCA7-4C6F-A400-48C71EA9CEA6}" presName="Name0" presStyleCnt="0">
        <dgm:presLayoutVars>
          <dgm:chMax val="7"/>
          <dgm:dir/>
          <dgm:animOne val="branch"/>
        </dgm:presLayoutVars>
      </dgm:prSet>
      <dgm:spPr/>
      <dgm:t>
        <a:bodyPr/>
        <a:lstStyle/>
        <a:p>
          <a:endParaRPr lang="tr-TR"/>
        </a:p>
      </dgm:t>
    </dgm:pt>
    <dgm:pt modelId="{009CDCD1-3DBF-493A-ABAA-EC2303AC337F}" type="pres">
      <dgm:prSet presAssocID="{981E4667-32E8-4A1E-BB27-C23B2FF03B34}" presName="parTx1" presStyleLbl="node1" presStyleIdx="0" presStyleCnt="1" custScaleX="52289" custScaleY="54132"/>
      <dgm:spPr/>
      <dgm:t>
        <a:bodyPr/>
        <a:lstStyle/>
        <a:p>
          <a:endParaRPr lang="tr-TR"/>
        </a:p>
      </dgm:t>
    </dgm:pt>
    <dgm:pt modelId="{40767803-1CD4-48BE-AA75-3F80B49931DE}" type="pres">
      <dgm:prSet presAssocID="{981E4667-32E8-4A1E-BB27-C23B2FF03B34}" presName="spPre1" presStyleCnt="0"/>
      <dgm:spPr/>
    </dgm:pt>
    <dgm:pt modelId="{1BA3B8FF-DAFC-4648-9A5F-09F582C76E14}" type="pres">
      <dgm:prSet presAssocID="{981E4667-32E8-4A1E-BB27-C23B2FF03B34}" presName="chLin1" presStyleCnt="0"/>
      <dgm:spPr/>
    </dgm:pt>
    <dgm:pt modelId="{954CD0BF-D896-412D-B0E5-9C1BE3B0DBA9}" type="pres">
      <dgm:prSet presAssocID="{44D5F2AD-DE80-4D37-B554-44F241D8C72C}" presName="Name11" presStyleLbl="parChTrans1D1" presStyleIdx="0" presStyleCnt="4"/>
      <dgm:spPr/>
    </dgm:pt>
    <dgm:pt modelId="{A8DA1379-C9D6-4258-8ACC-469AE5160C98}" type="pres">
      <dgm:prSet presAssocID="{6602C8AA-4573-4806-82E7-C5EA8056C32F}" presName="txAndLines1" presStyleCnt="0"/>
      <dgm:spPr/>
    </dgm:pt>
    <dgm:pt modelId="{D62C1E14-D3B5-4357-A4E1-E1E206E2C937}" type="pres">
      <dgm:prSet presAssocID="{6602C8AA-4573-4806-82E7-C5EA8056C32F}" presName="anchor1" presStyleCnt="0"/>
      <dgm:spPr/>
    </dgm:pt>
    <dgm:pt modelId="{23FB53C6-04DE-4D10-9581-4A2BAA2C51D4}" type="pres">
      <dgm:prSet presAssocID="{6602C8AA-4573-4806-82E7-C5EA8056C32F}" presName="backup1" presStyleCnt="0"/>
      <dgm:spPr/>
    </dgm:pt>
    <dgm:pt modelId="{35692189-EAD6-4E92-AA58-D1250FCE8883}" type="pres">
      <dgm:prSet presAssocID="{6602C8AA-4573-4806-82E7-C5EA8056C32F}" presName="preLine1" presStyleLbl="parChTrans1D1" presStyleIdx="1" presStyleCnt="4"/>
      <dgm:spPr/>
    </dgm:pt>
    <dgm:pt modelId="{F0E591FA-C1EB-4873-9C5C-EDE3D4FF96BD}" type="pres">
      <dgm:prSet presAssocID="{6602C8AA-4573-4806-82E7-C5EA8056C32F}" presName="desTx1" presStyleLbl="revTx" presStyleIdx="0" presStyleCnt="0" custScaleX="11852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9838991-12BA-4137-865F-8988C31D1DF0}" type="pres">
      <dgm:prSet presAssocID="{DB43798A-2ECC-4166-9F0C-4896CE6F1FFE}" presName="Name11" presStyleLbl="parChTrans1D1" presStyleIdx="2" presStyleCnt="4"/>
      <dgm:spPr/>
    </dgm:pt>
    <dgm:pt modelId="{3FB930BE-9F33-44F3-A284-DF918DB673CF}" type="pres">
      <dgm:prSet presAssocID="{A1D2B02A-ED6C-4309-91FB-04857153DDB1}" presName="txAndLines1" presStyleCnt="0"/>
      <dgm:spPr/>
    </dgm:pt>
    <dgm:pt modelId="{903D61E5-1A0F-4212-ABCC-8836BF79549C}" type="pres">
      <dgm:prSet presAssocID="{A1D2B02A-ED6C-4309-91FB-04857153DDB1}" presName="anchor1" presStyleCnt="0"/>
      <dgm:spPr/>
    </dgm:pt>
    <dgm:pt modelId="{94FCC8B9-C663-4C11-9EB5-25D9590F9331}" type="pres">
      <dgm:prSet presAssocID="{A1D2B02A-ED6C-4309-91FB-04857153DDB1}" presName="backup1" presStyleCnt="0"/>
      <dgm:spPr/>
    </dgm:pt>
    <dgm:pt modelId="{32A44638-D1FF-406A-924E-9338E62FEFD2}" type="pres">
      <dgm:prSet presAssocID="{A1D2B02A-ED6C-4309-91FB-04857153DDB1}" presName="preLine1" presStyleLbl="parChTrans1D1" presStyleIdx="3" presStyleCnt="4"/>
      <dgm:spPr/>
    </dgm:pt>
    <dgm:pt modelId="{898ECE88-46F6-4144-B47A-492C6C9C3E4F}" type="pres">
      <dgm:prSet presAssocID="{A1D2B02A-ED6C-4309-91FB-04857153DDB1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FA42114-E5F4-4C8A-B238-A0DDDD2A90E1}" srcId="{981E4667-32E8-4A1E-BB27-C23B2FF03B34}" destId="{A1D2B02A-ED6C-4309-91FB-04857153DDB1}" srcOrd="1" destOrd="0" parTransId="{DB43798A-2ECC-4166-9F0C-4896CE6F1FFE}" sibTransId="{F243F449-9779-4C39-B61E-04202EFBBF3F}"/>
    <dgm:cxn modelId="{A913DF3F-9EC6-D140-B099-E20CF808EA9B}" type="presOf" srcId="{90076BE9-DCA7-4C6F-A400-48C71EA9CEA6}" destId="{1325BBA9-84C6-47D4-88B8-AA9006B7E4C1}" srcOrd="0" destOrd="0" presId="urn:microsoft.com/office/officeart/2009/3/layout/SubStepProcess"/>
    <dgm:cxn modelId="{1BDF4222-95AF-C440-A304-09B5CF73B8E8}" type="presOf" srcId="{981E4667-32E8-4A1E-BB27-C23B2FF03B34}" destId="{009CDCD1-3DBF-493A-ABAA-EC2303AC337F}" srcOrd="0" destOrd="0" presId="urn:microsoft.com/office/officeart/2009/3/layout/SubStepProcess"/>
    <dgm:cxn modelId="{9292C7BB-089C-4EDF-9CCB-A0C79FD980B8}" srcId="{90076BE9-DCA7-4C6F-A400-48C71EA9CEA6}" destId="{981E4667-32E8-4A1E-BB27-C23B2FF03B34}" srcOrd="0" destOrd="0" parTransId="{4F5982B3-733E-48E0-9A78-B2F974494178}" sibTransId="{1BEF4154-14DC-423F-9789-839B35FF3C36}"/>
    <dgm:cxn modelId="{1851E6B8-DBBF-8B49-970F-4AD1F012EC60}" type="presOf" srcId="{A1D2B02A-ED6C-4309-91FB-04857153DDB1}" destId="{898ECE88-46F6-4144-B47A-492C6C9C3E4F}" srcOrd="0" destOrd="0" presId="urn:microsoft.com/office/officeart/2009/3/layout/SubStepProcess"/>
    <dgm:cxn modelId="{D00275C8-00A8-EB4A-808A-CBA89EFE19E2}" type="presOf" srcId="{6602C8AA-4573-4806-82E7-C5EA8056C32F}" destId="{F0E591FA-C1EB-4873-9C5C-EDE3D4FF96BD}" srcOrd="0" destOrd="0" presId="urn:microsoft.com/office/officeart/2009/3/layout/SubStepProcess"/>
    <dgm:cxn modelId="{02FA422F-8C16-4E48-866D-6ADB1526299D}" srcId="{981E4667-32E8-4A1E-BB27-C23B2FF03B34}" destId="{6602C8AA-4573-4806-82E7-C5EA8056C32F}" srcOrd="0" destOrd="0" parTransId="{44D5F2AD-DE80-4D37-B554-44F241D8C72C}" sibTransId="{CDB0EEB5-0A71-4A5C-9836-EA902F3AF0E1}"/>
    <dgm:cxn modelId="{CDCE260A-BF14-E549-89A2-822CC0C5621F}" type="presParOf" srcId="{1325BBA9-84C6-47D4-88B8-AA9006B7E4C1}" destId="{009CDCD1-3DBF-493A-ABAA-EC2303AC337F}" srcOrd="0" destOrd="0" presId="urn:microsoft.com/office/officeart/2009/3/layout/SubStepProcess"/>
    <dgm:cxn modelId="{72F00C11-6892-C14C-9667-FC092E5488E8}" type="presParOf" srcId="{1325BBA9-84C6-47D4-88B8-AA9006B7E4C1}" destId="{40767803-1CD4-48BE-AA75-3F80B49931DE}" srcOrd="1" destOrd="0" presId="urn:microsoft.com/office/officeart/2009/3/layout/SubStepProcess"/>
    <dgm:cxn modelId="{BB6CBB36-81D6-0547-A585-4008E96D953D}" type="presParOf" srcId="{1325BBA9-84C6-47D4-88B8-AA9006B7E4C1}" destId="{1BA3B8FF-DAFC-4648-9A5F-09F582C76E14}" srcOrd="2" destOrd="0" presId="urn:microsoft.com/office/officeart/2009/3/layout/SubStepProcess"/>
    <dgm:cxn modelId="{9345774C-9A00-6D4B-88AE-86B3B185B6B0}" type="presParOf" srcId="{1BA3B8FF-DAFC-4648-9A5F-09F582C76E14}" destId="{954CD0BF-D896-412D-B0E5-9C1BE3B0DBA9}" srcOrd="0" destOrd="0" presId="urn:microsoft.com/office/officeart/2009/3/layout/SubStepProcess"/>
    <dgm:cxn modelId="{970E49EA-B5AD-5C40-B74B-79F1F1BC3884}" type="presParOf" srcId="{1BA3B8FF-DAFC-4648-9A5F-09F582C76E14}" destId="{A8DA1379-C9D6-4258-8ACC-469AE5160C98}" srcOrd="1" destOrd="0" presId="urn:microsoft.com/office/officeart/2009/3/layout/SubStepProcess"/>
    <dgm:cxn modelId="{F832B309-41A8-4B45-B5D4-B1D80124CFA5}" type="presParOf" srcId="{A8DA1379-C9D6-4258-8ACC-469AE5160C98}" destId="{D62C1E14-D3B5-4357-A4E1-E1E206E2C937}" srcOrd="0" destOrd="0" presId="urn:microsoft.com/office/officeart/2009/3/layout/SubStepProcess"/>
    <dgm:cxn modelId="{5D07AF39-8866-B545-A635-20D492FD4152}" type="presParOf" srcId="{A8DA1379-C9D6-4258-8ACC-469AE5160C98}" destId="{23FB53C6-04DE-4D10-9581-4A2BAA2C51D4}" srcOrd="1" destOrd="0" presId="urn:microsoft.com/office/officeart/2009/3/layout/SubStepProcess"/>
    <dgm:cxn modelId="{CBCEE1B5-2190-1A4D-924C-D0402B1369ED}" type="presParOf" srcId="{A8DA1379-C9D6-4258-8ACC-469AE5160C98}" destId="{35692189-EAD6-4E92-AA58-D1250FCE8883}" srcOrd="2" destOrd="0" presId="urn:microsoft.com/office/officeart/2009/3/layout/SubStepProcess"/>
    <dgm:cxn modelId="{8F6E13BB-6B33-5A40-99C8-06AC21E4C122}" type="presParOf" srcId="{A8DA1379-C9D6-4258-8ACC-469AE5160C98}" destId="{F0E591FA-C1EB-4873-9C5C-EDE3D4FF96BD}" srcOrd="3" destOrd="0" presId="urn:microsoft.com/office/officeart/2009/3/layout/SubStepProcess"/>
    <dgm:cxn modelId="{72DD61AE-E65A-A64D-ABC6-BFEE229599E9}" type="presParOf" srcId="{1BA3B8FF-DAFC-4648-9A5F-09F582C76E14}" destId="{99838991-12BA-4137-865F-8988C31D1DF0}" srcOrd="2" destOrd="0" presId="urn:microsoft.com/office/officeart/2009/3/layout/SubStepProcess"/>
    <dgm:cxn modelId="{C4573561-90BA-1E41-81CD-F2CCCEA5F994}" type="presParOf" srcId="{1BA3B8FF-DAFC-4648-9A5F-09F582C76E14}" destId="{3FB930BE-9F33-44F3-A284-DF918DB673CF}" srcOrd="3" destOrd="0" presId="urn:microsoft.com/office/officeart/2009/3/layout/SubStepProcess"/>
    <dgm:cxn modelId="{F8827E1C-C081-FF4C-93A8-0E053FD8621F}" type="presParOf" srcId="{3FB930BE-9F33-44F3-A284-DF918DB673CF}" destId="{903D61E5-1A0F-4212-ABCC-8836BF79549C}" srcOrd="0" destOrd="0" presId="urn:microsoft.com/office/officeart/2009/3/layout/SubStepProcess"/>
    <dgm:cxn modelId="{DF1B4058-90C4-554F-BFB3-111B0C449976}" type="presParOf" srcId="{3FB930BE-9F33-44F3-A284-DF918DB673CF}" destId="{94FCC8B9-C663-4C11-9EB5-25D9590F9331}" srcOrd="1" destOrd="0" presId="urn:microsoft.com/office/officeart/2009/3/layout/SubStepProcess"/>
    <dgm:cxn modelId="{DED7C0A8-7A13-754B-BBE6-E2C37959174D}" type="presParOf" srcId="{3FB930BE-9F33-44F3-A284-DF918DB673CF}" destId="{32A44638-D1FF-406A-924E-9338E62FEFD2}" srcOrd="2" destOrd="0" presId="urn:microsoft.com/office/officeart/2009/3/layout/SubStepProcess"/>
    <dgm:cxn modelId="{ED21BFF1-9A89-CC44-A071-E874E8AD5497}" type="presParOf" srcId="{3FB930BE-9F33-44F3-A284-DF918DB673CF}" destId="{898ECE88-46F6-4144-B47A-492C6C9C3E4F}" srcOrd="3" destOrd="0" presId="urn:microsoft.com/office/officeart/2009/3/layout/SubSte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9CDCD1-3DBF-493A-ABAA-EC2303AC337F}">
      <dsp:nvSpPr>
        <dsp:cNvPr id="0" name=""/>
        <dsp:cNvSpPr/>
      </dsp:nvSpPr>
      <dsp:spPr>
        <a:xfrm>
          <a:off x="995" y="587648"/>
          <a:ext cx="2525874" cy="261490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/>
            <a:t>(AAP, 2011 </a:t>
          </a:r>
          <a:r>
            <a:rPr lang="tr-TR" sz="2000" b="1" kern="1200" dirty="0" err="1"/>
            <a:t>and</a:t>
          </a:r>
          <a:r>
            <a:rPr lang="tr-TR" sz="2000" b="1" kern="1200" dirty="0"/>
            <a:t> PES)</a:t>
          </a:r>
        </a:p>
      </dsp:txBody>
      <dsp:txXfrm>
        <a:off x="370901" y="970592"/>
        <a:ext cx="1786062" cy="1849014"/>
      </dsp:txXfrm>
    </dsp:sp>
    <dsp:sp modelId="{954CD0BF-D896-412D-B0E5-9C1BE3B0DBA9}">
      <dsp:nvSpPr>
        <dsp:cNvPr id="0" name=""/>
        <dsp:cNvSpPr/>
      </dsp:nvSpPr>
      <dsp:spPr>
        <a:xfrm rot="19397187">
          <a:off x="2526718" y="1355280"/>
          <a:ext cx="144803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48034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692189-EAD6-4E92-AA58-D1250FCE8883}">
      <dsp:nvSpPr>
        <dsp:cNvPr id="0" name=""/>
        <dsp:cNvSpPr/>
      </dsp:nvSpPr>
      <dsp:spPr>
        <a:xfrm>
          <a:off x="3831132" y="922451"/>
          <a:ext cx="633920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E591FA-C1EB-4873-9C5C-EDE3D4FF96BD}">
      <dsp:nvSpPr>
        <dsp:cNvPr id="0" name=""/>
        <dsp:cNvSpPr/>
      </dsp:nvSpPr>
      <dsp:spPr>
        <a:xfrm>
          <a:off x="4465053" y="1096"/>
          <a:ext cx="4495071" cy="184271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Asymptomatic</a:t>
          </a:r>
          <a:r>
            <a:rPr lang="tr-TR" sz="2000" b="1" kern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healthy</a:t>
          </a:r>
          <a:r>
            <a:rPr lang="tr-TR" sz="2000" b="1" kern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newborn</a:t>
          </a:r>
          <a:r>
            <a:rPr lang="tr-TR" sz="2000" b="1" kern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born</a:t>
          </a:r>
          <a:r>
            <a:rPr lang="tr-TR" sz="2000" b="1" kern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at </a:t>
          </a:r>
          <a:r>
            <a:rPr lang="tr-TR" sz="2000" b="1" kern="1200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term</a:t>
          </a:r>
          <a:r>
            <a:rPr lang="tr-TR" sz="2000" b="1" kern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to</a:t>
          </a:r>
          <a:r>
            <a:rPr lang="tr-TR" sz="2000" b="1" kern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an </a:t>
          </a:r>
          <a:r>
            <a:rPr lang="tr-TR" sz="2000" b="1" kern="1200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uneventful</a:t>
          </a:r>
          <a:r>
            <a:rPr lang="tr-TR" sz="2000" b="1" kern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pregnancy</a:t>
          </a:r>
          <a:r>
            <a:rPr lang="tr-TR" sz="2000" b="1" kern="1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rPr>
            <a:t>: NO NEED TO CHECK BLOOD GLUCOSE</a:t>
          </a:r>
        </a:p>
      </dsp:txBody>
      <dsp:txXfrm>
        <a:off x="4465053" y="1096"/>
        <a:ext cx="4495071" cy="1842711"/>
      </dsp:txXfrm>
    </dsp:sp>
    <dsp:sp modelId="{99838991-12BA-4137-865F-8988C31D1DF0}">
      <dsp:nvSpPr>
        <dsp:cNvPr id="0" name=""/>
        <dsp:cNvSpPr/>
      </dsp:nvSpPr>
      <dsp:spPr>
        <a:xfrm rot="1810560">
          <a:off x="2590637" y="2406451"/>
          <a:ext cx="163134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134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44638-D1FF-406A-924E-9338E62FEFD2}">
      <dsp:nvSpPr>
        <dsp:cNvPr id="0" name=""/>
        <dsp:cNvSpPr/>
      </dsp:nvSpPr>
      <dsp:spPr>
        <a:xfrm>
          <a:off x="4111443" y="2816455"/>
          <a:ext cx="564629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8ECE88-46F6-4144-B47A-492C6C9C3E4F}">
      <dsp:nvSpPr>
        <dsp:cNvPr id="0" name=""/>
        <dsp:cNvSpPr/>
      </dsp:nvSpPr>
      <dsp:spPr>
        <a:xfrm>
          <a:off x="4676073" y="1843807"/>
          <a:ext cx="4003739" cy="194529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Infants</a:t>
          </a:r>
          <a:r>
            <a:rPr lang="tr-TR" sz="20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who</a:t>
          </a:r>
          <a:r>
            <a:rPr lang="tr-TR" sz="20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are</a:t>
          </a:r>
          <a:r>
            <a:rPr lang="tr-TR" sz="20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at risk </a:t>
          </a:r>
          <a:r>
            <a:rPr lang="tr-TR" sz="2000" b="1" kern="1200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for</a:t>
          </a:r>
          <a:r>
            <a:rPr lang="tr-TR" sz="20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hypoglycemia</a:t>
          </a:r>
          <a:r>
            <a:rPr lang="tr-TR" sz="20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and</a:t>
          </a:r>
          <a:r>
            <a:rPr lang="tr-TR" sz="20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symptomatic</a:t>
          </a:r>
          <a:r>
            <a:rPr lang="tr-TR" sz="20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tr-TR" sz="2000" b="1" kern="1200" dirty="0" err="1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infants</a:t>
          </a:r>
          <a:r>
            <a:rPr lang="tr-TR" sz="20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: GLUCOSE SCREENİNG İS NECESSARY</a:t>
          </a:r>
        </a:p>
      </dsp:txBody>
      <dsp:txXfrm>
        <a:off x="4676073" y="1843807"/>
        <a:ext cx="4003739" cy="19452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ubStepProcess">
  <dgm:title val=""/>
  <dgm:desc val=""/>
  <dgm:catLst>
    <dgm:cat type="process" pri="122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61" srcId="1" destId="11" srcOrd="0" destOrd="0"/>
        <dgm:cxn modelId="62" srcId="1" destId="12" srcOrd="1" destOrd="0"/>
        <dgm:cxn modelId="7" srcId="0" destId="2" srcOrd="0" destOrd="0"/>
        <dgm:cxn modelId="8" srcId="0" destId="3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8" srcId="0" destId="1" srcOrd="0" destOrd="0"/>
        <dgm:cxn modelId="81" srcId="1" destId="11" srcOrd="0" destOrd="0"/>
        <dgm:cxn modelId="82" srcId="1" destId="12" srcOrd="1" destOrd="0"/>
        <dgm:cxn modelId="9" srcId="0" destId="2" srcOrd="0" destOrd="0"/>
        <dgm:cxn modelId="10" srcId="0" destId="3" srcOrd="0" destOrd="0"/>
        <dgm:cxn modelId="11" srcId="0" destId="4" srcOrd="0" destOrd="0"/>
      </dgm:cxnLst>
      <dgm:bg/>
      <dgm:whole/>
    </dgm:dataModel>
  </dgm:clrData>
  <dgm:layoutNode name="Name0">
    <dgm:varLst>
      <dgm:chMax val="7"/>
      <dgm:dir/>
      <dgm:animOne val="branch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Tx1" refType="w"/>
      <dgm:constr type="w" for="ch" forName="chLin1" refType="w" refFor="ch" refForName="parTx1" fact="1.38"/>
      <dgm:constr type="h" for="ch" forName="chLin1" refType="h"/>
      <dgm:constr type="w" for="ch" forName="spPre1" refType="w" fact="0.27"/>
      <dgm:constr type="w" for="ch" forName="spPost1" refType="w" fact="0.27"/>
      <dgm:constr type="h" for="ch" forName="spPre1" refType="h"/>
      <dgm:constr type="h" for="ch" forName="spPost1" refType="h"/>
      <dgm:constr type="primFontSz" for="ch" forName="parTx1" val="65"/>
      <dgm:constr type="primFontSz" for="des" forName="desTx1" refType="primFontSz" refFor="ch" refForName="parTx1" fact="0.78"/>
      <dgm:constr type="primFontSz" for="des" forName="desTx1" op="equ"/>
      <dgm:constr type="w" for="ch" forName="parTx2" refType="w"/>
      <dgm:constr type="w" for="ch" forName="chLin2" refType="w" refFor="ch" refForName="parTx2" fact="1.38"/>
      <dgm:constr type="h" for="ch" forName="chLin2" refType="h"/>
      <dgm:constr type="w" for="ch" forName="spPre2" refType="w" fact="0.54"/>
      <dgm:constr type="w" for="ch" forName="spPost2" refType="w" fact="0.54"/>
      <dgm:constr type="h" for="ch" forName="spPre2" refType="h"/>
      <dgm:constr type="h" for="ch" forName="spPost2" refType="h"/>
      <dgm:constr type="primFontSz" for="ch" forName="parTx2" refType="primFontSz" refFor="ch" refForName="parTx1" op="equ"/>
      <dgm:constr type="primFontSz" for="des" forName="desTx2" refType="primFontSz" refFor="des" refForName="desTx1" op="equ"/>
      <dgm:constr type="w" for="ch" forName="parTx3" refType="w"/>
      <dgm:constr type="w" for="ch" forName="chLin3" refType="w" refFor="ch" refForName="parTx3" fact="1.38"/>
      <dgm:constr type="h" for="ch" forName="chLin3" refType="h"/>
      <dgm:constr type="w" for="ch" forName="spPre3" refType="w" fact="0.54"/>
      <dgm:constr type="w" for="ch" forName="spPost3" refType="w" fact="0.54"/>
      <dgm:constr type="h" for="ch" forName="spPre3" refType="h"/>
      <dgm:constr type="h" for="ch" forName="spPost3" refType="h"/>
      <dgm:constr type="primFontSz" for="ch" forName="parTx3" refType="primFontSz" refFor="ch" refForName="parTx1" op="equ"/>
      <dgm:constr type="primFontSz" for="des" forName="desTx3" refType="primFontSz" refFor="des" refForName="desTx1" op="equ"/>
      <dgm:constr type="w" for="ch" forName="parTx4" refType="w"/>
      <dgm:constr type="w" for="ch" forName="chLin4" refType="w" refFor="ch" refForName="parTx4" fact="1.38"/>
      <dgm:constr type="h" for="ch" forName="chLin4" refType="h"/>
      <dgm:constr type="w" for="ch" forName="spPre4" refType="w" fact="0.54"/>
      <dgm:constr type="w" for="ch" forName="spPost4" refType="w" fact="0.54"/>
      <dgm:constr type="h" for="ch" forName="spPre4" refType="h"/>
      <dgm:constr type="h" for="ch" forName="spPost4" refType="h"/>
      <dgm:constr type="primFontSz" for="ch" forName="parTx4" refType="primFontSz" refFor="ch" refForName="parTx1" op="equ"/>
      <dgm:constr type="primFontSz" for="des" forName="desTx4" refType="primFontSz" refFor="des" refForName="desTx1" op="equ"/>
      <dgm:constr type="w" for="ch" forName="parTx5" refType="w"/>
      <dgm:constr type="w" for="ch" forName="chLin5" refType="w" refFor="ch" refForName="parTx5" fact="1.38"/>
      <dgm:constr type="h" for="ch" forName="chLin5" refType="h"/>
      <dgm:constr type="w" for="ch" forName="spPre5" refType="w" fact="0.54"/>
      <dgm:constr type="w" for="ch" forName="spPost5" refType="w" fact="0.54"/>
      <dgm:constr type="h" for="ch" forName="spPre5" refType="h"/>
      <dgm:constr type="h" for="ch" forName="spPost5" refType="h"/>
      <dgm:constr type="primFontSz" for="ch" forName="parTx5" refType="primFontSz" refFor="ch" refForName="parTx1" op="equ"/>
      <dgm:constr type="primFontSz" for="des" forName="desTx5" refType="primFontSz" refFor="des" refForName="desTx1" op="equ"/>
      <dgm:constr type="w" for="ch" forName="parTx6" refType="w"/>
      <dgm:constr type="w" for="ch" forName="chLin6" refType="w" refFor="ch" refForName="parTx6" fact="1.38"/>
      <dgm:constr type="h" for="ch" forName="chLin6" refType="h"/>
      <dgm:constr type="w" for="ch" forName="spPre6" refType="w" fact="0.54"/>
      <dgm:constr type="w" for="ch" forName="spPost6" refType="w" fact="0.54"/>
      <dgm:constr type="h" for="ch" forName="spPre6" refType="h"/>
      <dgm:constr type="h" for="ch" forName="spPost6" refType="h"/>
      <dgm:constr type="primFontSz" for="ch" forName="parTx6" refType="primFontSz" refFor="ch" refForName="parTx1" op="equ"/>
      <dgm:constr type="primFontSz" for="des" forName="desTx6" refType="primFontSz" refFor="des" refForName="desTx1" op="equ"/>
      <dgm:constr type="w" for="ch" forName="parTx7" refType="w"/>
      <dgm:constr type="w" for="ch" forName="chLin7" refType="w" refFor="ch" refForName="parTx7" fact="1.38"/>
      <dgm:constr type="h" for="ch" forName="chLin7" refType="h"/>
      <dgm:constr type="w" for="ch" forName="spPre7" refType="w" fact="0.54"/>
      <dgm:constr type="w" for="ch" forName="spPost7" refType="w" fact="0.54"/>
      <dgm:constr type="h" for="ch" forName="spPre7" refType="h"/>
      <dgm:constr type="h" for="ch" forName="spPost7" refType="h"/>
      <dgm:constr type="primFontSz" for="ch" forName="parTx7" refType="primFontSz" refFor="ch" refForName="parTx1" op="equ"/>
      <dgm:constr type="primFontSz" for="des" forName="desTx7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parTx1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">
            <dgm:if name="Name8" axis="ch" ptType="node" func="cnt" op="gte" val="1">
              <dgm:layoutNode name="spPre1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1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1" refType="w" fact="0.77"/>
                  <dgm:constr type="w" for="ch" forName="top1" refType="w" refFor="ch" refForName="txAndLines1" fact="0.78"/>
                </dgm:constrLst>
                <dgm:forEach name="Name9" axis="ch">
                  <dgm:forEach name="Name10" axis="self" ptType="parTrans">
                    <dgm:layoutNode name="Name11" styleLbl="parChTrans1D1">
                      <dgm:choose name="Name12">
                        <dgm:if name="Name1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1"/>
                          </dgm:alg>
                        </dgm:if>
                        <dgm:else name="Name1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1"/>
                            <dgm:param type="dstNode" val="anchor1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" axis="self" ptType="node">
                    <dgm:choose name="Name16">
                      <dgm:if name="Name17" axis="par ch" ptType="node node" func="cnt" op="equ" val="1">
                        <dgm:layoutNode name="top1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"/>
                    </dgm:choose>
                    <dgm:layoutNode name="txAndLines1">
                      <dgm:choose name="Name19">
                        <dgm:if name="Name20" func="var" arg="dir" op="equ" val="norm">
                          <dgm:alg type="lin"/>
                        </dgm:if>
                        <dgm:else name="Name2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22">
                        <dgm:if name="Name23" axis="root ch" ptType="all node" func="cnt" op="gte" val="2">
                          <dgm:constrLst>
                            <dgm:constr type="w" for="ch" forName="anchor1" refType="w"/>
                            <dgm:constr type="w" for="ch" forName="backup1" refType="w" fact="-1"/>
                            <dgm:constr type="w" for="ch" forName="preLine1" refType="w" fact="0.11"/>
                            <dgm:constr type="w" for="ch" forName="desTx1" refType="w" fact="0.78"/>
                            <dgm:constr type="w" for="ch" forName="postLine1" refType="w" fact="0.11"/>
                          </dgm:constrLst>
                        </dgm:if>
                        <dgm:else name="Name24">
                          <dgm:constrLst>
                            <dgm:constr type="w" for="ch" forName="anchor1" refType="w" fact="0.89"/>
                            <dgm:constr type="w" for="ch" forName="backup1" refType="w" fact="-0.89"/>
                            <dgm:constr type="w" for="ch" forName="preLine1" refType="w" fact="0.11"/>
                            <dgm:constr type="w" for="ch" forName="desTx1" refType="w" fact="0.78"/>
                          </dgm:constrLst>
                        </dgm:else>
                      </dgm:choose>
                      <dgm:layoutNode name="anchor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1" styleLbl="parChTrans1D1" moveWith="desTx1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1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25">
                        <dgm:if name="Name26" axis="root ch" ptType="all node" func="cnt" op="gte" val="2">
                          <dgm:layoutNode name="postLine1" styleLbl="parChTrans1D1" moveWith="desTx1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27"/>
                      </dgm:choose>
                    </dgm:layoutNode>
                  </dgm:forEach>
                  <dgm:choose name="Name28">
                    <dgm:if name="Name29" axis="root ch" ptType="all node" func="cnt" op="gte" val="2">
                      <dgm:forEach name="Name30" axis="self" ptType="parTrans">
                        <dgm:layoutNode name="Name31" styleLbl="parChTrans1D1">
                          <dgm:choose name="Name32">
                            <dgm:if name="Name3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2"/>
                                <dgm:param type="endSty" val="noArr"/>
                                <dgm:param type="dstNode" val="anchor1"/>
                              </dgm:alg>
                            </dgm:if>
                            <dgm:else name="Name3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2"/>
                                <dgm:param type="dstNode" val="anchor1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35"/>
                  </dgm:choose>
                </dgm:forEach>
              </dgm:layoutNode>
              <dgm:choose name="Name36">
                <dgm:if name="Name37" axis="root ch" ptType="all node" func="cnt" op="gte" val="2">
                  <dgm:layoutNode name="spPost1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38"/>
              </dgm:choose>
            </dgm:if>
            <dgm:else name="Name39"/>
          </dgm:choose>
        </dgm:if>
        <dgm:if name="Name40" axis="self" ptType="node" func="pos" op="equ" val="2">
          <dgm:layoutNode name="parTx2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41">
            <dgm:if name="Name42" axis="ch" ptType="node" func="cnt" op="gte" val="1">
              <dgm:layoutNode name="spPre2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2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2" refType="w" fact="0.77"/>
                  <dgm:constr type="w" for="ch" forName="top2" refType="w" refFor="ch" refForName="txAndLines2" fact="0.78"/>
                </dgm:constrLst>
                <dgm:forEach name="Name43" axis="ch">
                  <dgm:forEach name="Name44" axis="self" ptType="parTrans">
                    <dgm:layoutNode name="Name45" styleLbl="parChTrans1D1">
                      <dgm:choose name="Name46">
                        <dgm:if name="Name4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2"/>
                          </dgm:alg>
                        </dgm:if>
                        <dgm:else name="Name4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2"/>
                            <dgm:param type="dstNode" val="anchor2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49" axis="self" ptType="node">
                    <dgm:choose name="Name50">
                      <dgm:if name="Name51" axis="par ch" ptType="node node" func="cnt" op="equ" val="1">
                        <dgm:layoutNode name="top2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52"/>
                    </dgm:choose>
                    <dgm:layoutNode name="txAndLines2">
                      <dgm:choose name="Name53">
                        <dgm:if name="Name54" func="var" arg="dir" op="equ" val="norm">
                          <dgm:alg type="lin"/>
                        </dgm:if>
                        <dgm:else name="Name5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56">
                        <dgm:if name="Name57" axis="root ch" ptType="all node" func="cnt" op="gte" val="3">
                          <dgm:constrLst>
                            <dgm:constr type="w" for="ch" forName="anchor2" refType="w"/>
                            <dgm:constr type="w" for="ch" forName="backup2" refType="w" fact="-1"/>
                            <dgm:constr type="w" for="ch" forName="preLine2" refType="w" fact="0.11"/>
                            <dgm:constr type="w" for="ch" forName="desTx2" refType="w" fact="0.78"/>
                            <dgm:constr type="w" for="ch" forName="postLine2" refType="w" fact="0.11"/>
                          </dgm:constrLst>
                        </dgm:if>
                        <dgm:else name="Name58">
                          <dgm:constrLst>
                            <dgm:constr type="w" for="ch" forName="anchor2" refType="w" fact="0.89"/>
                            <dgm:constr type="w" for="ch" forName="backup2" refType="w" fact="-0.89"/>
                            <dgm:constr type="w" for="ch" forName="preLine2" refType="w" fact="0.11"/>
                            <dgm:constr type="w" for="ch" forName="desTx2" refType="w" fact="0.78"/>
                          </dgm:constrLst>
                        </dgm:else>
                      </dgm:choose>
                      <dgm:layoutNode name="anchor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2" styleLbl="parChTrans1D1" moveWith="desTx2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2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59">
                        <dgm:if name="Name60" axis="root ch" ptType="all node" func="cnt" op="gte" val="3">
                          <dgm:layoutNode name="postLine2" styleLbl="parChTrans1D1" moveWith="desTx2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61"/>
                      </dgm:choose>
                    </dgm:layoutNode>
                  </dgm:forEach>
                  <dgm:choose name="Name62">
                    <dgm:if name="Name63" axis="root ch" ptType="all node" func="cnt" op="gte" val="3">
                      <dgm:forEach name="Name64" axis="self" ptType="parTrans">
                        <dgm:layoutNode name="Name65" styleLbl="parChTrans1D1">
                          <dgm:choose name="Name66">
                            <dgm:if name="Name67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3"/>
                                <dgm:param type="endSty" val="noArr"/>
                                <dgm:param type="dstNode" val="anchor2"/>
                              </dgm:alg>
                            </dgm:if>
                            <dgm:else name="Name68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3"/>
                                <dgm:param type="dstNode" val="anchor2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69"/>
                  </dgm:choose>
                </dgm:forEach>
              </dgm:layoutNode>
              <dgm:choose name="Name70">
                <dgm:if name="Name71" axis="root ch" ptType="all node" func="cnt" op="gte" val="3">
                  <dgm:layoutNode name="spPost2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72"/>
              </dgm:choose>
            </dgm:if>
            <dgm:else name="Name73"/>
          </dgm:choose>
        </dgm:if>
        <dgm:if name="Name74" axis="self" ptType="node" func="pos" op="equ" val="3">
          <dgm:layoutNode name="parTx3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5">
            <dgm:if name="Name76" axis="ch" ptType="node" func="cnt" op="gte" val="1">
              <dgm:layoutNode name="spPre3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3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3" refType="w" fact="0.77"/>
                  <dgm:constr type="w" for="ch" forName="top3" refType="w" refFor="ch" refForName="txAndLines3" fact="0.78"/>
                </dgm:constrLst>
                <dgm:forEach name="Name77" axis="ch">
                  <dgm:forEach name="Name78" axis="self" ptType="parTrans">
                    <dgm:layoutNode name="Name79" styleLbl="parChTrans1D1">
                      <dgm:choose name="Name80">
                        <dgm:if name="Name81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3"/>
                          </dgm:alg>
                        </dgm:if>
                        <dgm:else name="Name82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3"/>
                            <dgm:param type="dstNode" val="anchor3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83" axis="self" ptType="node">
                    <dgm:choose name="Name84">
                      <dgm:if name="Name85" axis="par ch" ptType="node node" func="cnt" op="equ" val="1">
                        <dgm:layoutNode name="top3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86"/>
                    </dgm:choose>
                    <dgm:layoutNode name="txAndLines3">
                      <dgm:choose name="Name87">
                        <dgm:if name="Name88" func="var" arg="dir" op="equ" val="norm">
                          <dgm:alg type="lin"/>
                        </dgm:if>
                        <dgm:else name="Name89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90">
                        <dgm:if name="Name91" axis="root ch" ptType="all node" func="cnt" op="gte" val="4">
                          <dgm:constrLst>
                            <dgm:constr type="w" for="ch" forName="anchor3" refType="w"/>
                            <dgm:constr type="w" for="ch" forName="backup3" refType="w" fact="-1"/>
                            <dgm:constr type="w" for="ch" forName="preLine3" refType="w" fact="0.11"/>
                            <dgm:constr type="w" for="ch" forName="desTx3" refType="w" fact="0.78"/>
                            <dgm:constr type="w" for="ch" forName="postLine3" refType="w" fact="0.11"/>
                          </dgm:constrLst>
                        </dgm:if>
                        <dgm:else name="Name92">
                          <dgm:constrLst>
                            <dgm:constr type="w" for="ch" forName="anchor3" refType="w" fact="0.89"/>
                            <dgm:constr type="w" for="ch" forName="backup3" refType="w" fact="-0.89"/>
                            <dgm:constr type="w" for="ch" forName="preLine3" refType="w" fact="0.11"/>
                            <dgm:constr type="w" for="ch" forName="desTx3" refType="w" fact="0.78"/>
                          </dgm:constrLst>
                        </dgm:else>
                      </dgm:choose>
                      <dgm:layoutNode name="anchor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3" styleLbl="parChTrans1D1" moveWith="desTx3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3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93">
                        <dgm:if name="Name94" axis="root ch" ptType="all node" func="cnt" op="gte" val="4">
                          <dgm:layoutNode name="postLine3" styleLbl="parChTrans1D1" moveWith="desTx3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95"/>
                      </dgm:choose>
                    </dgm:layoutNode>
                  </dgm:forEach>
                  <dgm:choose name="Name96">
                    <dgm:if name="Name97" axis="root ch" ptType="all node" func="cnt" op="gte" val="4">
                      <dgm:forEach name="Name98" axis="self" ptType="parTrans">
                        <dgm:layoutNode name="Name99" styleLbl="parChTrans1D1">
                          <dgm:choose name="Name100">
                            <dgm:if name="Name101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4"/>
                                <dgm:param type="endSty" val="noArr"/>
                                <dgm:param type="dstNode" val="anchor3"/>
                              </dgm:alg>
                            </dgm:if>
                            <dgm:else name="Name102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4"/>
                                <dgm:param type="dstNode" val="anchor3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03"/>
                  </dgm:choose>
                </dgm:forEach>
              </dgm:layoutNode>
              <dgm:choose name="Name104">
                <dgm:if name="Name105" axis="root ch" ptType="all node" func="cnt" op="gte" val="4">
                  <dgm:layoutNode name="spPost3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06"/>
              </dgm:choose>
            </dgm:if>
            <dgm:else name="Name107"/>
          </dgm:choose>
        </dgm:if>
        <dgm:if name="Name108" axis="self" ptType="node" func="pos" op="equ" val="4">
          <dgm:layoutNode name="parTx4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09">
            <dgm:if name="Name110" axis="ch" ptType="node" func="cnt" op="gte" val="1">
              <dgm:layoutNode name="spPre4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4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4" refType="w" fact="0.77"/>
                  <dgm:constr type="w" for="ch" forName="top4" refType="w" refFor="ch" refForName="txAndLines4" fact="0.78"/>
                </dgm:constrLst>
                <dgm:forEach name="Name111" axis="ch">
                  <dgm:forEach name="Name112" axis="self" ptType="parTrans">
                    <dgm:layoutNode name="Name113" styleLbl="parChTrans1D1">
                      <dgm:choose name="Name114">
                        <dgm:if name="Name115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4"/>
                          </dgm:alg>
                        </dgm:if>
                        <dgm:else name="Name116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4"/>
                            <dgm:param type="dstNode" val="anchor4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17" axis="self" ptType="node">
                    <dgm:choose name="Name118">
                      <dgm:if name="Name119" axis="par ch" ptType="node node" func="cnt" op="equ" val="1">
                        <dgm:layoutNode name="top4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20"/>
                    </dgm:choose>
                    <dgm:layoutNode name="txAndLines4">
                      <dgm:choose name="Name121">
                        <dgm:if name="Name122" func="var" arg="dir" op="equ" val="norm">
                          <dgm:alg type="lin"/>
                        </dgm:if>
                        <dgm:else name="Name123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24">
                        <dgm:if name="Name125" axis="root ch" ptType="all node" func="cnt" op="gte" val="5">
                          <dgm:constrLst>
                            <dgm:constr type="w" for="ch" forName="anchor4" refType="w"/>
                            <dgm:constr type="w" for="ch" forName="backup4" refType="w" fact="-1"/>
                            <dgm:constr type="w" for="ch" forName="preLine4" refType="w" fact="0.11"/>
                            <dgm:constr type="w" for="ch" forName="desTx4" refType="w" fact="0.78"/>
                            <dgm:constr type="w" for="ch" forName="postLine4" refType="w" fact="0.11"/>
                          </dgm:constrLst>
                        </dgm:if>
                        <dgm:else name="Name126">
                          <dgm:constrLst>
                            <dgm:constr type="w" for="ch" forName="anchor4" refType="w" fact="0.89"/>
                            <dgm:constr type="w" for="ch" forName="backup4" refType="w" fact="-0.89"/>
                            <dgm:constr type="w" for="ch" forName="preLine4" refType="w" fact="0.11"/>
                            <dgm:constr type="w" for="ch" forName="desTx4" refType="w" fact="0.78"/>
                          </dgm:constrLst>
                        </dgm:else>
                      </dgm:choose>
                      <dgm:layoutNode name="anchor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4" styleLbl="parChTrans1D1" moveWith="desTx4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4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27">
                        <dgm:if name="Name128" axis="root ch" ptType="all node" func="cnt" op="gte" val="5">
                          <dgm:layoutNode name="postLine4" styleLbl="parChTrans1D1" moveWith="desTx4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29"/>
                      </dgm:choose>
                    </dgm:layoutNode>
                  </dgm:forEach>
                  <dgm:choose name="Name130">
                    <dgm:if name="Name131" axis="root ch" ptType="all node" func="cnt" op="gte" val="5">
                      <dgm:forEach name="Name132" axis="self" ptType="parTrans">
                        <dgm:layoutNode name="Name133" styleLbl="parChTrans1D1">
                          <dgm:choose name="Name134">
                            <dgm:if name="Name135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5"/>
                                <dgm:param type="endSty" val="noArr"/>
                                <dgm:param type="dstNode" val="anchor4"/>
                              </dgm:alg>
                            </dgm:if>
                            <dgm:else name="Name136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5"/>
                                <dgm:param type="dstNode" val="anchor4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37"/>
                  </dgm:choose>
                </dgm:forEach>
              </dgm:layoutNode>
              <dgm:choose name="Name138">
                <dgm:if name="Name139" axis="root ch" ptType="all node" func="cnt" op="gte" val="5">
                  <dgm:layoutNode name="spPost4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40"/>
              </dgm:choose>
            </dgm:if>
            <dgm:else name="Name141"/>
          </dgm:choose>
        </dgm:if>
        <dgm:if name="Name142" axis="self" ptType="node" func="pos" op="equ" val="5">
          <dgm:layoutNode name="parTx5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43">
            <dgm:if name="Name144" axis="ch" ptType="node" func="cnt" op="gte" val="1">
              <dgm:layoutNode name="spPre5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5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5" refType="w" fact="0.77"/>
                  <dgm:constr type="w" for="ch" forName="top5" refType="w" refFor="ch" refForName="txAndLines5" fact="0.78"/>
                </dgm:constrLst>
                <dgm:forEach name="Name145" axis="ch">
                  <dgm:forEach name="Name146" axis="self" ptType="parTrans">
                    <dgm:layoutNode name="Name147" styleLbl="parChTrans1D1">
                      <dgm:choose name="Name148">
                        <dgm:if name="Name149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5"/>
                          </dgm:alg>
                        </dgm:if>
                        <dgm:else name="Name150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5"/>
                            <dgm:param type="dstNode" val="anchor5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1" axis="self" ptType="node">
                    <dgm:choose name="Name152">
                      <dgm:if name="Name153" axis="par ch" ptType="node node" func="cnt" op="equ" val="1">
                        <dgm:layoutNode name="top5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54"/>
                    </dgm:choose>
                    <dgm:layoutNode name="txAndLines5">
                      <dgm:choose name="Name155">
                        <dgm:if name="Name156" func="var" arg="dir" op="equ" val="norm">
                          <dgm:alg type="lin"/>
                        </dgm:if>
                        <dgm:else name="Name157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58">
                        <dgm:if name="Name159" axis="root ch" ptType="all node" func="cnt" op="gte" val="6">
                          <dgm:constrLst>
                            <dgm:constr type="w" for="ch" forName="anchor5" refType="w"/>
                            <dgm:constr type="w" for="ch" forName="backup5" refType="w" fact="-1"/>
                            <dgm:constr type="w" for="ch" forName="preLine5" refType="w" fact="0.11"/>
                            <dgm:constr type="w" for="ch" forName="desTx5" refType="w" fact="0.78"/>
                            <dgm:constr type="w" for="ch" forName="postLine5" refType="w" fact="0.11"/>
                          </dgm:constrLst>
                        </dgm:if>
                        <dgm:else name="Name160">
                          <dgm:constrLst>
                            <dgm:constr type="w" for="ch" forName="anchor5" refType="w" fact="0.89"/>
                            <dgm:constr type="w" for="ch" forName="backup5" refType="w" fact="-0.89"/>
                            <dgm:constr type="w" for="ch" forName="preLine5" refType="w" fact="0.11"/>
                            <dgm:constr type="w" for="ch" forName="desTx5" refType="w" fact="0.78"/>
                          </dgm:constrLst>
                        </dgm:else>
                      </dgm:choose>
                      <dgm:layoutNode name="anchor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5" styleLbl="parChTrans1D1" moveWith="desTx5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5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61">
                        <dgm:if name="Name162" axis="root ch" ptType="all node" func="cnt" op="gte" val="6">
                          <dgm:layoutNode name="postLine5" styleLbl="parChTrans1D1" moveWith="desTx5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63"/>
                      </dgm:choose>
                    </dgm:layoutNode>
                  </dgm:forEach>
                  <dgm:choose name="Name164">
                    <dgm:if name="Name165" axis="root ch" ptType="all node" func="cnt" op="gte" val="6">
                      <dgm:forEach name="Name166" axis="self" ptType="parTrans">
                        <dgm:layoutNode name="Name167" styleLbl="parChTrans1D1">
                          <dgm:choose name="Name168">
                            <dgm:if name="Name169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6"/>
                                <dgm:param type="endSty" val="noArr"/>
                                <dgm:param type="dstNode" val="anchor5"/>
                              </dgm:alg>
                            </dgm:if>
                            <dgm:else name="Name170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6"/>
                                <dgm:param type="dstNode" val="anchor5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71"/>
                  </dgm:choose>
                </dgm:forEach>
              </dgm:layoutNode>
              <dgm:choose name="Name172">
                <dgm:if name="Name173" axis="root ch" ptType="all node" func="cnt" op="gte" val="6">
                  <dgm:layoutNode name="spPost5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74"/>
              </dgm:choose>
            </dgm:if>
            <dgm:else name="Name175"/>
          </dgm:choose>
        </dgm:if>
        <dgm:if name="Name176" axis="self" ptType="node" func="pos" op="equ" val="6">
          <dgm:layoutNode name="parTx6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77">
            <dgm:if name="Name178" axis="ch" ptType="node" func="cnt" op="gte" val="1">
              <dgm:layoutNode name="spPre6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6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6" refType="w" fact="0.77"/>
                  <dgm:constr type="w" for="ch" forName="top6" refType="w" refFor="ch" refForName="txAndLines6" fact="0.78"/>
                </dgm:constrLst>
                <dgm:forEach name="Name179" axis="ch">
                  <dgm:forEach name="Name180" axis="self" ptType="parTrans">
                    <dgm:layoutNode name="Name181" styleLbl="parChTrans1D1">
                      <dgm:choose name="Name182">
                        <dgm:if name="Name18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6"/>
                          </dgm:alg>
                        </dgm:if>
                        <dgm:else name="Name18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6"/>
                            <dgm:param type="dstNode" val="anchor6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85" axis="self" ptType="node">
                    <dgm:choose name="Name186">
                      <dgm:if name="Name187" axis="par ch" ptType="node node" func="cnt" op="equ" val="1">
                        <dgm:layoutNode name="top6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8"/>
                    </dgm:choose>
                    <dgm:layoutNode name="txAndLines6">
                      <dgm:choose name="Name189">
                        <dgm:if name="Name190" func="var" arg="dir" op="equ" val="norm">
                          <dgm:alg type="lin"/>
                        </dgm:if>
                        <dgm:else name="Name19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92">
                        <dgm:if name="Name193" axis="root ch" ptType="all node" func="cnt" op="gte" val="7">
                          <dgm:constrLst>
                            <dgm:constr type="w" for="ch" forName="anchor6" refType="w"/>
                            <dgm:constr type="w" for="ch" forName="backup6" refType="w" fact="-1"/>
                            <dgm:constr type="w" for="ch" forName="preLine6" refType="w" fact="0.11"/>
                            <dgm:constr type="w" for="ch" forName="desTx6" refType="w" fact="0.78"/>
                            <dgm:constr type="w" for="ch" forName="postLine6" refType="w" fact="0.11"/>
                          </dgm:constrLst>
                        </dgm:if>
                        <dgm:else name="Name194">
                          <dgm:constrLst>
                            <dgm:constr type="w" for="ch" forName="anchor6" refType="w" fact="0.89"/>
                            <dgm:constr type="w" for="ch" forName="backup6" refType="w" fact="-0.89"/>
                            <dgm:constr type="w" for="ch" forName="preLine6" refType="w" fact="0.11"/>
                            <dgm:constr type="w" for="ch" forName="desTx6" refType="w" fact="0.78"/>
                          </dgm:constrLst>
                        </dgm:else>
                      </dgm:choose>
                      <dgm:layoutNode name="anchor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6" styleLbl="parChTrans1D1" moveWith="desTx6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6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95">
                        <dgm:if name="Name196" axis="root ch" ptType="all node" func="cnt" op="gte" val="7">
                          <dgm:layoutNode name="postLine6" styleLbl="parChTrans1D1" moveWith="desTx6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97"/>
                      </dgm:choose>
                    </dgm:layoutNode>
                  </dgm:forEach>
                  <dgm:choose name="Name198">
                    <dgm:if name="Name199" axis="root ch" ptType="all node" func="cnt" op="gte" val="7">
                      <dgm:forEach name="Name200" axis="self" ptType="parTrans">
                        <dgm:layoutNode name="Name201" styleLbl="parChTrans1D1">
                          <dgm:choose name="Name202">
                            <dgm:if name="Name20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7"/>
                                <dgm:param type="endSty" val="noArr"/>
                                <dgm:param type="dstNode" val="anchor6"/>
                              </dgm:alg>
                            </dgm:if>
                            <dgm:else name="Name20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7"/>
                                <dgm:param type="dstNode" val="anchor6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205"/>
                  </dgm:choose>
                </dgm:forEach>
              </dgm:layoutNode>
              <dgm:choose name="Name206">
                <dgm:if name="Name207" axis="root ch" ptType="all node" func="cnt" op="gte" val="7">
                  <dgm:layoutNode name="spPost6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208"/>
              </dgm:choose>
            </dgm:if>
            <dgm:else name="Name209"/>
          </dgm:choose>
        </dgm:if>
        <dgm:if name="Name210" axis="self" ptType="node" func="pos" op="equ" val="7">
          <dgm:layoutNode name="parTx7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211">
            <dgm:if name="Name212" axis="ch" ptType="node" func="cnt" op="gte" val="1">
              <dgm:layoutNode name="spPre7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7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7" refType="w" fact="0.77"/>
                  <dgm:constr type="w" for="ch" forName="top7" refType="w" refFor="ch" refForName="txAndLines7" fact="0.78"/>
                </dgm:constrLst>
                <dgm:forEach name="Name213" axis="ch">
                  <dgm:forEach name="Name214" axis="self" ptType="parTrans">
                    <dgm:layoutNode name="Name215" styleLbl="parChTrans1D1">
                      <dgm:choose name="Name216">
                        <dgm:if name="Name21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7"/>
                          </dgm:alg>
                        </dgm:if>
                        <dgm:else name="Name21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7"/>
                            <dgm:param type="dstNode" val="anchor7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219" axis="self" ptType="node">
                    <dgm:choose name="Name220">
                      <dgm:if name="Name221" axis="par ch" ptType="node node" func="cnt" op="equ" val="1">
                        <dgm:layoutNode name="top7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222"/>
                    </dgm:choose>
                    <dgm:layoutNode name="txAndLines7">
                      <dgm:choose name="Name223">
                        <dgm:if name="Name224" func="var" arg="dir" op="equ" val="norm">
                          <dgm:alg type="lin"/>
                        </dgm:if>
                        <dgm:else name="Name22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anchor7" refType="w" fact="0.89"/>
                        <dgm:constr type="w" for="ch" forName="backup7" refType="w" fact="-0.89"/>
                        <dgm:constr type="w" for="ch" forName="preLine7" refType="w" fact="0.11"/>
                        <dgm:constr type="w" for="ch" forName="desTx7" refType="w" fact="0.78"/>
                      </dgm:constrLst>
                      <dgm:layoutNode name="anchor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7" styleLbl="parChTrans1D1" moveWith="desTx7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7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</dgm:layoutNode>
                  </dgm:forEach>
                </dgm:forEach>
              </dgm:layoutNode>
            </dgm:if>
            <dgm:else name="Name226"/>
          </dgm:choose>
        </dgm:if>
        <dgm:else name="Name22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AA86F4-B192-4BC5-903D-901532DBE386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1C0389-29E7-4FBE-8D88-D4D61AE120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33944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normal male infant should have adequate penile structure, normal urethral opening </a:t>
            </a:r>
            <a:r>
              <a:rPr lang="tr-TR" dirty="0" smtClean="0"/>
              <a:t>on</a:t>
            </a:r>
            <a:r>
              <a:rPr lang="en-US" dirty="0" smtClean="0"/>
              <a:t> the glans, and palpable scrotal testicles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ABCE7-7651-4A2A-8ACF-53AB482DD158}" type="slidenum">
              <a:rPr lang="tr-TR" smtClean="0"/>
              <a:t>29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39901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73825D-2982-44E5-A653-3218B0D80BE6}" type="slidenum">
              <a:rPr lang="tr-TR" smtClean="0"/>
              <a:pPr/>
              <a:t>35</a:t>
            </a:fld>
            <a:endParaRPr lang="tr-TR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tr-TR" dirty="0" err="1" smtClean="0"/>
              <a:t>DSDs</a:t>
            </a:r>
            <a:r>
              <a:rPr lang="tr-TR" dirty="0" smtClean="0"/>
              <a:t> </a:t>
            </a:r>
            <a:r>
              <a:rPr lang="tr-TR" dirty="0" err="1" smtClean="0"/>
              <a:t>aetiology</a:t>
            </a:r>
            <a:r>
              <a:rPr lang="tr-TR" dirty="0" smtClean="0"/>
              <a:t> is </a:t>
            </a:r>
            <a:r>
              <a:rPr lang="tr-TR" dirty="0" err="1" smtClean="0"/>
              <a:t>very</a:t>
            </a:r>
            <a:r>
              <a:rPr lang="tr-TR" dirty="0" smtClean="0"/>
              <a:t> </a:t>
            </a:r>
            <a:r>
              <a:rPr lang="tr-TR" dirty="0" err="1" smtClean="0"/>
              <a:t>heterogenous</a:t>
            </a:r>
            <a:r>
              <a:rPr lang="tr-TR" baseline="0" dirty="0" smtClean="0"/>
              <a:t> </a:t>
            </a:r>
            <a:r>
              <a:rPr lang="tr-TR" baseline="0" dirty="0" err="1" smtClean="0"/>
              <a:t>which</a:t>
            </a:r>
            <a:r>
              <a:rPr lang="tr-TR" baseline="0" dirty="0" smtClean="0"/>
              <a:t> is </a:t>
            </a:r>
            <a:r>
              <a:rPr lang="tr-TR" baseline="0" dirty="0" err="1" smtClean="0"/>
              <a:t>chromosomal</a:t>
            </a:r>
            <a:r>
              <a:rPr lang="tr-TR" baseline="0" dirty="0" smtClean="0"/>
              <a:t>, </a:t>
            </a:r>
            <a:r>
              <a:rPr lang="tr-TR" baseline="0" dirty="0" err="1" smtClean="0"/>
              <a:t>gonadal</a:t>
            </a:r>
            <a:r>
              <a:rPr lang="tr-TR" baseline="0" dirty="0" smtClean="0"/>
              <a:t> </a:t>
            </a:r>
            <a:r>
              <a:rPr lang="tr-TR" baseline="0" dirty="0" err="1" smtClean="0"/>
              <a:t>or</a:t>
            </a:r>
            <a:r>
              <a:rPr lang="tr-TR" baseline="0" dirty="0" smtClean="0"/>
              <a:t> </a:t>
            </a:r>
            <a:r>
              <a:rPr lang="tr-TR" baseline="0" dirty="0" err="1" smtClean="0"/>
              <a:t>anatomical</a:t>
            </a:r>
            <a:r>
              <a:rPr lang="tr-TR" baseline="0" dirty="0" smtClean="0"/>
              <a:t>. </a:t>
            </a:r>
            <a:r>
              <a:rPr lang="tr-TR" baseline="0" dirty="0" err="1" smtClean="0"/>
              <a:t>C</a:t>
            </a:r>
            <a:r>
              <a:rPr lang="tr-TR" dirty="0" err="1" smtClean="0"/>
              <a:t>lasification</a:t>
            </a:r>
            <a:r>
              <a:rPr lang="tr-TR" dirty="0" smtClean="0"/>
              <a:t> has </a:t>
            </a:r>
            <a:r>
              <a:rPr lang="tr-TR" dirty="0" err="1" smtClean="0"/>
              <a:t>three</a:t>
            </a:r>
            <a:r>
              <a:rPr lang="tr-TR" dirty="0" smtClean="0"/>
              <a:t> </a:t>
            </a:r>
            <a:r>
              <a:rPr lang="tr-TR" dirty="0" err="1" smtClean="0"/>
              <a:t>subclasses</a:t>
            </a:r>
            <a:r>
              <a:rPr lang="tr-TR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31187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err="1" smtClean="0"/>
              <a:t>According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disorder</a:t>
            </a:r>
            <a:r>
              <a:rPr lang="tr-TR" dirty="0" smtClean="0"/>
              <a:t> </a:t>
            </a:r>
            <a:r>
              <a:rPr lang="tr-TR" dirty="0" err="1" smtClean="0"/>
              <a:t>whether</a:t>
            </a:r>
            <a:r>
              <a:rPr lang="tr-TR" dirty="0" smtClean="0"/>
              <a:t> </a:t>
            </a:r>
            <a:r>
              <a:rPr lang="tr-TR" dirty="0" err="1" smtClean="0"/>
              <a:t>there</a:t>
            </a:r>
            <a:r>
              <a:rPr lang="tr-TR" dirty="0" smtClean="0"/>
              <a:t> is a </a:t>
            </a:r>
            <a:r>
              <a:rPr lang="tr-TR" dirty="0" err="1" smtClean="0"/>
              <a:t>uterus</a:t>
            </a:r>
            <a:r>
              <a:rPr lang="tr-TR" dirty="0" smtClean="0"/>
              <a:t>,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ABCE7-7651-4A2A-8ACF-53AB482DD158}" type="slidenum">
              <a:rPr lang="tr-TR" smtClean="0"/>
              <a:t>39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2815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Slayt Görüntüsü Yer Tutucusu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2 Not Yer Tutucusu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r-TR" smtClean="0"/>
          </a:p>
        </p:txBody>
      </p:sp>
      <p:sp>
        <p:nvSpPr>
          <p:cNvPr id="84996" name="3 Slayt Numarası Yer Tutucusu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B188FD-7A0B-4490-9D29-0B99E8E492DC}" type="slidenum">
              <a:rPr lang="tr-TR" smtClean="0"/>
              <a:pPr/>
              <a:t>40</a:t>
            </a:fld>
            <a:endParaRPr lang="tr-TR" smtClean="0"/>
          </a:p>
        </p:txBody>
      </p:sp>
    </p:spTree>
    <p:extLst>
      <p:ext uri="{BB962C8B-B14F-4D97-AF65-F5344CB8AC3E}">
        <p14:creationId xmlns:p14="http://schemas.microsoft.com/office/powerpoint/2010/main" val="3548064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7BCFF95-831B-6247-AB7B-EE394ECF93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0C36C675-6D86-AD42-8615-AC582B43AE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CF177C4-824C-314D-B82F-FC541AAB7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0E2BA0C-88CE-7043-8142-DD8EE66EF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809BA7E-3C62-E641-8B98-ABBC0D125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82163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BDBFE1E-FB9C-9E40-861B-CC77390B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F0A583D5-6FBA-FA45-9D79-BAB708AB8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8CC7099-EE29-1546-AF2A-3E05C1B0D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BEF7574-E490-CD4A-B923-98CAB9192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45B7921-7D8B-AB45-8ECA-BAC79A484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842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9F3B4E4-18FE-0547-BEC4-494BF8B74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C785BA6-49AA-BD4B-88F6-B8E157C448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26637265-857D-7B4F-A473-CE8D6D259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BFB88B4-3E0D-764F-9916-80CF5E6F3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0CB4879-B9ED-1843-A9B3-400461805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0868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EBCBBA0-FB47-B243-964C-606D68238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A50A46F-F8C3-9B4B-BC2A-09025D9A09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1460A2F7-7D1E-5143-9819-66E48DC5AE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444A83F0-3C21-BB4C-8FFA-2AC21D76A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53A80404-B675-CC4B-844D-B8549F048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4E99D832-B508-6740-884C-73D23702B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1173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2CFB091-1DFB-9D43-B002-0DB9FEFBB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43E3A12-6762-2045-B7D4-150B9423D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AE7D3958-519B-764E-8D79-05687F0AE9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D6B849AB-7DFB-E949-8686-FB71211BD1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9D1D977D-231B-604F-978A-78379EC854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0197FA35-5F8D-3147-80C5-4E0E8F86D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3D60B4FC-B395-4046-8003-3AB0A04A1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21D2A7A6-60F1-E043-BE5D-5E883565E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86951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0CA88A4-C8E9-AF46-BB6F-41DBF7C67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68EE4DBC-2B78-3C44-9F91-4EFD369E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9AF76673-ABDD-DD40-82F1-9A723D5FA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821884F2-2E54-1B40-AF9A-281F1B535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93058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8981B278-8165-554B-876D-17FC7E322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1BD0ADDF-FA1B-B948-B1EE-F9F22E1BC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8F55832A-A19A-9144-9ADC-C7512AE1F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6889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40E9D26-119E-8145-AECB-F07A11F46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594182A-B12E-3248-9C91-20342C35FD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45E01A54-8E25-B842-A92C-07D68D2B08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4E9A7EC7-F28F-9247-AD94-88F48498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31EB74E3-ADBA-F749-AA9C-63C48C561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940E1DC1-DB1D-3541-98C1-AA845353C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73212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D887E5F-11F1-DD44-BF88-C380F5ED5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C841E0C1-6BF2-CE41-8F1A-A3B9DF62A9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14672790-5305-964B-8E6E-66F6126F97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E974D577-4BBB-254A-9275-32ED696BE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C7F12C35-B7C4-564A-AF03-C7BDDE69F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7B600F7-1432-E747-AA74-0FD66EF54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36403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0F112C3-D353-1744-815F-584C34A87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F429E606-7C9F-F944-96AF-233BB1AD74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85E25BB-5AA4-FD45-80CF-33C23561E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F2C15EE-0A11-D94F-AAF0-040853841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A0CF960-1F2E-4341-829F-A70F7C73C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19697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1D0AF80A-8A2C-0941-AEE0-5EF2CA32E4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A63A70F0-94B5-9847-A6A9-25B27C294D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1DA3CE9-1F2E-A440-98BE-06009D4E2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3299D4E-31C3-4640-81D4-5283429DD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F1E68DA-3C04-164B-9802-33B68D6CD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43782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B6EBB9FC-71BB-344B-AE79-F4FE5F929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3224A6B-B34A-8A45-8510-2753B87D07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tr-TR"/>
              <a:t>Asıl metin stillerini düzenle
İkinci düzey
Üçüncü düzey
Dördüncü düzey
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6D02A09-939C-004C-AA7D-1676547DE2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A7A27-6400-9248-B09C-2527F82B01AE}" type="datetimeFigureOut">
              <a:rPr lang="tr-TR" smtClean="0"/>
              <a:t>18.11.2022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AEEF0BF-0F45-DD45-ACFF-FF3BB359F1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3E324EB-07DE-724E-BF3D-A6829AB347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B33A5-A738-B041-A872-1A216D3B88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400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308463" y="2193925"/>
            <a:ext cx="10515600" cy="1325563"/>
          </a:xfrm>
        </p:spPr>
        <p:txBody>
          <a:bodyPr/>
          <a:lstStyle/>
          <a:p>
            <a:r>
              <a:rPr lang="tr-TR" dirty="0" err="1" smtClean="0"/>
              <a:t>What</a:t>
            </a:r>
            <a:r>
              <a:rPr lang="tr-TR" dirty="0" smtClean="0"/>
              <a:t>  is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pathological</a:t>
            </a:r>
            <a:r>
              <a:rPr lang="tr-TR" dirty="0" smtClean="0"/>
              <a:t> </a:t>
            </a:r>
            <a:r>
              <a:rPr lang="tr-TR" dirty="0" err="1" smtClean="0"/>
              <a:t>short</a:t>
            </a:r>
            <a:r>
              <a:rPr lang="tr-TR" dirty="0" smtClean="0"/>
              <a:t> </a:t>
            </a:r>
            <a:r>
              <a:rPr lang="tr-TR" dirty="0" err="1" smtClean="0"/>
              <a:t>stature</a:t>
            </a:r>
            <a:r>
              <a:rPr lang="tr-TR" dirty="0" smtClean="0"/>
              <a:t>?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0382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Systemic disorders or processes with secondary effects on </a:t>
            </a:r>
            <a:r>
              <a:rPr lang="en-US" dirty="0" smtClean="0"/>
              <a:t>growth</a:t>
            </a:r>
            <a:endParaRPr lang="tr-TR" dirty="0" smtClean="0"/>
          </a:p>
          <a:p>
            <a:endParaRPr lang="tr-TR" dirty="0"/>
          </a:p>
          <a:p>
            <a:r>
              <a:rPr lang="en-US" dirty="0"/>
              <a:t>Endocrine causes of short </a:t>
            </a:r>
            <a:r>
              <a:rPr lang="en-US" dirty="0" smtClean="0"/>
              <a:t>stature</a:t>
            </a:r>
            <a:endParaRPr lang="tr-TR" dirty="0" smtClean="0"/>
          </a:p>
          <a:p>
            <a:endParaRPr lang="tr-TR" dirty="0"/>
          </a:p>
          <a:p>
            <a:r>
              <a:rPr lang="tr-TR" dirty="0" err="1" smtClean="0"/>
              <a:t>Genetic</a:t>
            </a:r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r>
              <a:rPr lang="tr-TR" dirty="0" err="1" smtClean="0"/>
              <a:t>Skeletal</a:t>
            </a:r>
            <a:r>
              <a:rPr lang="tr-TR" dirty="0" smtClean="0"/>
              <a:t> </a:t>
            </a:r>
            <a:r>
              <a:rPr lang="tr-TR" dirty="0" err="1" smtClean="0"/>
              <a:t>Dysplasia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3927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What</a:t>
            </a:r>
            <a:r>
              <a:rPr lang="tr-TR" dirty="0" smtClean="0"/>
              <a:t> is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contitustional</a:t>
            </a:r>
            <a:r>
              <a:rPr lang="tr-TR" dirty="0" smtClean="0"/>
              <a:t> </a:t>
            </a:r>
            <a:r>
              <a:rPr lang="tr-TR" dirty="0" err="1" smtClean="0"/>
              <a:t>short</a:t>
            </a:r>
            <a:r>
              <a:rPr lang="tr-TR" dirty="0" smtClean="0"/>
              <a:t> </a:t>
            </a:r>
            <a:r>
              <a:rPr lang="tr-TR" dirty="0" err="1" smtClean="0"/>
              <a:t>stature</a:t>
            </a:r>
            <a:r>
              <a:rPr lang="tr-TR" dirty="0" smtClean="0"/>
              <a:t> ?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Children with CDGP are usually of normal size at birth. </a:t>
            </a:r>
            <a:endParaRPr lang="tr-TR" dirty="0" smtClean="0"/>
          </a:p>
          <a:p>
            <a:r>
              <a:rPr lang="en-US" dirty="0" smtClean="0"/>
              <a:t>By </a:t>
            </a:r>
            <a:r>
              <a:rPr lang="en-US" dirty="0"/>
              <a:t>three or four years of age, children with CDGP usually are growing at a low-normal </a:t>
            </a:r>
            <a:r>
              <a:rPr lang="en-US" dirty="0" smtClean="0"/>
              <a:t>rate</a:t>
            </a:r>
            <a:endParaRPr lang="tr-TR" dirty="0" smtClean="0"/>
          </a:p>
          <a:p>
            <a:r>
              <a:rPr lang="tr-TR" dirty="0" err="1" smtClean="0"/>
              <a:t>Adult</a:t>
            </a:r>
            <a:r>
              <a:rPr lang="tr-TR" dirty="0" smtClean="0"/>
              <a:t> </a:t>
            </a:r>
            <a:r>
              <a:rPr lang="tr-TR" dirty="0" err="1" smtClean="0"/>
              <a:t>height</a:t>
            </a:r>
            <a:r>
              <a:rPr lang="tr-TR" dirty="0" smtClean="0"/>
              <a:t> is normal </a:t>
            </a:r>
          </a:p>
          <a:p>
            <a:r>
              <a:rPr lang="tr-TR" dirty="0" smtClean="0"/>
              <a:t>Bone </a:t>
            </a:r>
            <a:r>
              <a:rPr lang="tr-TR" dirty="0" err="1" smtClean="0"/>
              <a:t>age</a:t>
            </a:r>
            <a:r>
              <a:rPr lang="tr-TR" dirty="0" smtClean="0"/>
              <a:t> is </a:t>
            </a:r>
            <a:r>
              <a:rPr lang="tr-TR" dirty="0" err="1" smtClean="0"/>
              <a:t>retarded</a:t>
            </a:r>
            <a:endParaRPr lang="tr-TR" dirty="0" smtClean="0"/>
          </a:p>
          <a:p>
            <a:r>
              <a:rPr lang="tr-TR" dirty="0" err="1" smtClean="0"/>
              <a:t>Puberty</a:t>
            </a:r>
            <a:r>
              <a:rPr lang="tr-TR" dirty="0" smtClean="0"/>
              <a:t> is not </a:t>
            </a:r>
            <a:r>
              <a:rPr lang="tr-TR" dirty="0" err="1" smtClean="0"/>
              <a:t>appropriate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age</a:t>
            </a:r>
            <a:r>
              <a:rPr lang="tr-TR" dirty="0" smtClean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31390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2585811"/>
            <a:ext cx="10515600" cy="1325563"/>
          </a:xfrm>
        </p:spPr>
        <p:txBody>
          <a:bodyPr/>
          <a:lstStyle/>
          <a:p>
            <a:r>
              <a:rPr lang="en-US" dirty="0"/>
              <a:t>What are the features of </a:t>
            </a:r>
            <a:r>
              <a:rPr lang="en-US" dirty="0" smtClean="0"/>
              <a:t>bronchiolitis</a:t>
            </a:r>
            <a:r>
              <a:rPr lang="tr-TR" dirty="0" smtClean="0"/>
              <a:t>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36053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Usually seen under 2 years of </a:t>
            </a:r>
            <a:r>
              <a:rPr lang="en-US" dirty="0" smtClean="0"/>
              <a:t>age</a:t>
            </a:r>
            <a:endParaRPr lang="tr-TR" dirty="0" smtClean="0"/>
          </a:p>
          <a:p>
            <a:r>
              <a:rPr lang="en-US" dirty="0" smtClean="0"/>
              <a:t> </a:t>
            </a:r>
            <a:r>
              <a:rPr lang="en-US" dirty="0"/>
              <a:t>More often in autumn and </a:t>
            </a:r>
            <a:r>
              <a:rPr lang="en-US" dirty="0" err="1"/>
              <a:t>winterbeing</a:t>
            </a:r>
            <a:r>
              <a:rPr lang="en-US" dirty="0"/>
              <a:t> </a:t>
            </a:r>
            <a:r>
              <a:rPr lang="en-US" dirty="0" smtClean="0"/>
              <a:t>seen </a:t>
            </a:r>
            <a:endParaRPr lang="tr-TR" dirty="0" smtClean="0"/>
          </a:p>
          <a:p>
            <a:r>
              <a:rPr lang="en-US" dirty="0" smtClean="0"/>
              <a:t>Risk </a:t>
            </a:r>
            <a:r>
              <a:rPr lang="en-US" dirty="0"/>
              <a:t>of hospitalization between 2-6 </a:t>
            </a:r>
            <a:r>
              <a:rPr lang="en-US" dirty="0" err="1" smtClean="0"/>
              <a:t>monthshigher</a:t>
            </a:r>
            <a:endParaRPr lang="tr-TR" dirty="0" smtClean="0"/>
          </a:p>
          <a:p>
            <a:r>
              <a:rPr lang="en-US" dirty="0" smtClean="0"/>
              <a:t> </a:t>
            </a:r>
            <a:r>
              <a:rPr lang="en-US" dirty="0"/>
              <a:t>under 5 years old especially under 2 years </a:t>
            </a:r>
            <a:r>
              <a:rPr lang="en-US" dirty="0" smtClean="0"/>
              <a:t>old</a:t>
            </a:r>
            <a:r>
              <a:rPr lang="tr-TR" dirty="0" smtClean="0"/>
              <a:t>  </a:t>
            </a:r>
            <a:r>
              <a:rPr lang="en-US" dirty="0" smtClean="0"/>
              <a:t>most </a:t>
            </a:r>
            <a:r>
              <a:rPr lang="en-US" dirty="0"/>
              <a:t>frequent hospitalization in children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49765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1906542"/>
            <a:ext cx="10515600" cy="1325563"/>
          </a:xfrm>
        </p:spPr>
        <p:txBody>
          <a:bodyPr/>
          <a:lstStyle/>
          <a:p>
            <a:r>
              <a:rPr lang="tr-TR" dirty="0" err="1" smtClean="0"/>
              <a:t>Factors</a:t>
            </a:r>
            <a:r>
              <a:rPr lang="tr-TR" dirty="0" smtClean="0"/>
              <a:t>???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96093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Factors</a:t>
            </a:r>
            <a:r>
              <a:rPr lang="tr-TR" dirty="0" smtClean="0"/>
              <a:t>??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4060371" cy="4351338"/>
          </a:xfrm>
        </p:spPr>
        <p:txBody>
          <a:bodyPr>
            <a:normAutofit lnSpcReduction="10000"/>
          </a:bodyPr>
          <a:lstStyle/>
          <a:p>
            <a:r>
              <a:rPr lang="tr-TR" dirty="0"/>
              <a:t>RSV </a:t>
            </a:r>
            <a:endParaRPr lang="tr-TR" dirty="0" smtClean="0"/>
          </a:p>
          <a:p>
            <a:r>
              <a:rPr lang="tr-TR" dirty="0" err="1" smtClean="0"/>
              <a:t>Parainfluenza</a:t>
            </a:r>
            <a:r>
              <a:rPr lang="tr-TR" dirty="0" smtClean="0"/>
              <a:t>  </a:t>
            </a:r>
          </a:p>
          <a:p>
            <a:r>
              <a:rPr lang="tr-TR" dirty="0" err="1" smtClean="0"/>
              <a:t>İnfluenza</a:t>
            </a:r>
            <a:r>
              <a:rPr lang="tr-TR" dirty="0" smtClean="0"/>
              <a:t> virüs</a:t>
            </a:r>
          </a:p>
          <a:p>
            <a:r>
              <a:rPr lang="tr-TR" dirty="0" smtClean="0"/>
              <a:t> </a:t>
            </a:r>
            <a:r>
              <a:rPr lang="tr-TR" dirty="0" err="1"/>
              <a:t>Adenovirüs</a:t>
            </a:r>
            <a:r>
              <a:rPr lang="tr-TR" dirty="0"/>
              <a:t> </a:t>
            </a:r>
            <a:endParaRPr lang="tr-TR" dirty="0" smtClean="0"/>
          </a:p>
          <a:p>
            <a:r>
              <a:rPr lang="tr-TR" dirty="0" err="1" smtClean="0"/>
              <a:t>Rhinovirüs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Enterovirüs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Bocavirüs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Metapnömovirüs</a:t>
            </a:r>
            <a:endParaRPr lang="tr-TR" dirty="0" smtClean="0"/>
          </a:p>
          <a:p>
            <a:r>
              <a:rPr lang="tr-TR" dirty="0" smtClean="0"/>
              <a:t> </a:t>
            </a:r>
            <a:r>
              <a:rPr lang="tr-TR" dirty="0" err="1"/>
              <a:t>Coronavirüs</a:t>
            </a:r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6355525" y="2628874"/>
            <a:ext cx="26644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 err="1"/>
              <a:t>Mycoplasma</a:t>
            </a:r>
            <a:r>
              <a:rPr lang="tr-TR" dirty="0"/>
              <a:t> </a:t>
            </a:r>
            <a:r>
              <a:rPr lang="tr-TR" dirty="0" err="1"/>
              <a:t>pneumoniae</a:t>
            </a:r>
            <a:r>
              <a:rPr lang="tr-TR" dirty="0"/>
              <a:t> </a:t>
            </a:r>
            <a:endParaRPr lang="tr-TR" dirty="0" smtClean="0"/>
          </a:p>
          <a:p>
            <a:r>
              <a:rPr lang="tr-TR" dirty="0" err="1" smtClean="0"/>
              <a:t>Chlamydia</a:t>
            </a:r>
            <a:r>
              <a:rPr lang="tr-TR" dirty="0" smtClean="0"/>
              <a:t> </a:t>
            </a:r>
            <a:r>
              <a:rPr lang="tr-TR" dirty="0" err="1"/>
              <a:t>trachomatis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72732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2598874"/>
            <a:ext cx="10515600" cy="1325563"/>
          </a:xfrm>
        </p:spPr>
        <p:txBody>
          <a:bodyPr/>
          <a:lstStyle/>
          <a:p>
            <a:r>
              <a:rPr lang="tr-TR" dirty="0" err="1" smtClean="0"/>
              <a:t>Would</a:t>
            </a:r>
            <a:r>
              <a:rPr lang="tr-TR" dirty="0" smtClean="0"/>
              <a:t> </a:t>
            </a:r>
            <a:r>
              <a:rPr lang="tr-TR" dirty="0" err="1" smtClean="0"/>
              <a:t>you</a:t>
            </a:r>
            <a:r>
              <a:rPr lang="tr-TR" dirty="0" smtClean="0"/>
              <a:t> </a:t>
            </a:r>
            <a:r>
              <a:rPr lang="tr-TR" dirty="0" err="1" smtClean="0"/>
              <a:t>classify</a:t>
            </a:r>
            <a:r>
              <a:rPr lang="tr-TR" dirty="0" smtClean="0"/>
              <a:t> </a:t>
            </a:r>
            <a:r>
              <a:rPr lang="tr-TR" dirty="0" err="1"/>
              <a:t>community-acquired</a:t>
            </a:r>
            <a:r>
              <a:rPr lang="tr-TR" dirty="0"/>
              <a:t> </a:t>
            </a:r>
            <a:r>
              <a:rPr lang="tr-TR" dirty="0" err="1"/>
              <a:t>pneumonia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29915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according to factor and involvement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058" y="2539773"/>
            <a:ext cx="3731224" cy="407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479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676400" y="2272302"/>
            <a:ext cx="10515600" cy="1325563"/>
          </a:xfrm>
        </p:spPr>
        <p:txBody>
          <a:bodyPr/>
          <a:lstStyle/>
          <a:p>
            <a:r>
              <a:rPr lang="tr-TR" dirty="0" err="1" smtClean="0"/>
              <a:t>Which</a:t>
            </a:r>
            <a:r>
              <a:rPr lang="tr-TR" dirty="0" smtClean="0"/>
              <a:t> </a:t>
            </a:r>
            <a:r>
              <a:rPr lang="tr-TR" dirty="0" err="1" smtClean="0"/>
              <a:t>patient</a:t>
            </a:r>
            <a:r>
              <a:rPr lang="tr-TR" dirty="0" smtClean="0"/>
              <a:t> </a:t>
            </a:r>
            <a:r>
              <a:rPr lang="tr-TR" dirty="0" err="1" smtClean="0"/>
              <a:t>should</a:t>
            </a:r>
            <a:r>
              <a:rPr lang="tr-TR" dirty="0" smtClean="0"/>
              <a:t> be </a:t>
            </a:r>
            <a:r>
              <a:rPr lang="tr-TR" dirty="0" err="1" smtClean="0"/>
              <a:t>hospitalized</a:t>
            </a:r>
            <a:r>
              <a:rPr lang="tr-TR" dirty="0" smtClean="0"/>
              <a:t>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93843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tr-TR" dirty="0"/>
              <a:t>Age &lt; 6 </a:t>
            </a:r>
            <a:r>
              <a:rPr lang="tr-TR" dirty="0" err="1" smtClean="0"/>
              <a:t>months</a:t>
            </a:r>
            <a:endParaRPr lang="tr-TR" dirty="0" smtClean="0"/>
          </a:p>
          <a:p>
            <a:r>
              <a:rPr lang="tr-TR" dirty="0" smtClean="0"/>
              <a:t> </a:t>
            </a:r>
            <a:r>
              <a:rPr lang="tr-TR" dirty="0" err="1"/>
              <a:t>Acute</a:t>
            </a:r>
            <a:r>
              <a:rPr lang="tr-TR" dirty="0"/>
              <a:t> </a:t>
            </a:r>
            <a:r>
              <a:rPr lang="tr-TR" dirty="0" err="1"/>
              <a:t>chest</a:t>
            </a:r>
            <a:r>
              <a:rPr lang="tr-TR" dirty="0"/>
              <a:t> </a:t>
            </a:r>
            <a:r>
              <a:rPr lang="tr-TR" dirty="0" err="1"/>
              <a:t>syndrome</a:t>
            </a:r>
            <a:r>
              <a:rPr lang="tr-TR" dirty="0"/>
              <a:t> in </a:t>
            </a:r>
            <a:r>
              <a:rPr lang="tr-TR" dirty="0" err="1"/>
              <a:t>sickle</a:t>
            </a:r>
            <a:r>
              <a:rPr lang="tr-TR" dirty="0"/>
              <a:t> </a:t>
            </a:r>
            <a:r>
              <a:rPr lang="tr-TR" dirty="0" err="1"/>
              <a:t>cell</a:t>
            </a:r>
            <a:r>
              <a:rPr lang="tr-TR" dirty="0"/>
              <a:t> </a:t>
            </a:r>
            <a:r>
              <a:rPr lang="tr-TR" dirty="0" err="1" smtClean="0"/>
              <a:t>anemia</a:t>
            </a:r>
            <a:endParaRPr lang="tr-TR" dirty="0" smtClean="0"/>
          </a:p>
          <a:p>
            <a:r>
              <a:rPr lang="tr-TR" dirty="0" smtClean="0"/>
              <a:t> </a:t>
            </a:r>
            <a:r>
              <a:rPr lang="tr-TR" dirty="0" err="1"/>
              <a:t>Multiple</a:t>
            </a:r>
            <a:r>
              <a:rPr lang="tr-TR" dirty="0"/>
              <a:t> </a:t>
            </a:r>
            <a:r>
              <a:rPr lang="tr-TR" dirty="0" err="1"/>
              <a:t>lobe</a:t>
            </a:r>
            <a:r>
              <a:rPr lang="tr-TR" dirty="0"/>
              <a:t> </a:t>
            </a:r>
            <a:r>
              <a:rPr lang="tr-TR" dirty="0" err="1" smtClean="0"/>
              <a:t>involvement</a:t>
            </a:r>
            <a:endParaRPr lang="tr-TR" dirty="0" smtClean="0"/>
          </a:p>
          <a:p>
            <a:r>
              <a:rPr lang="tr-TR" dirty="0" err="1" smtClean="0"/>
              <a:t>Immunocompromised</a:t>
            </a:r>
            <a:r>
              <a:rPr lang="tr-TR" dirty="0" smtClean="0"/>
              <a:t> </a:t>
            </a:r>
            <a:r>
              <a:rPr lang="tr-TR" dirty="0" err="1" smtClean="0"/>
              <a:t>patient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Toxic</a:t>
            </a:r>
            <a:r>
              <a:rPr lang="tr-TR" dirty="0" smtClean="0"/>
              <a:t> </a:t>
            </a:r>
            <a:r>
              <a:rPr lang="tr-TR" dirty="0" err="1" smtClean="0"/>
              <a:t>appearance</a:t>
            </a:r>
            <a:endParaRPr lang="tr-TR" dirty="0" smtClean="0"/>
          </a:p>
          <a:p>
            <a:r>
              <a:rPr lang="tr-TR" dirty="0" smtClean="0"/>
              <a:t> </a:t>
            </a:r>
            <a:r>
              <a:rPr lang="tr-TR" dirty="0" err="1"/>
              <a:t>Moderate</a:t>
            </a:r>
            <a:r>
              <a:rPr lang="tr-TR" dirty="0"/>
              <a:t> </a:t>
            </a:r>
            <a:r>
              <a:rPr lang="tr-TR" dirty="0" err="1"/>
              <a:t>or</a:t>
            </a:r>
            <a:r>
              <a:rPr lang="tr-TR" dirty="0"/>
              <a:t> severe </a:t>
            </a:r>
            <a:r>
              <a:rPr lang="tr-TR" dirty="0" err="1"/>
              <a:t>respiratory</a:t>
            </a:r>
            <a:r>
              <a:rPr lang="tr-TR" dirty="0"/>
              <a:t> </a:t>
            </a:r>
            <a:r>
              <a:rPr lang="tr-TR" dirty="0" err="1" smtClean="0"/>
              <a:t>distress</a:t>
            </a:r>
            <a:endParaRPr lang="tr-TR" dirty="0" smtClean="0"/>
          </a:p>
          <a:p>
            <a:r>
              <a:rPr lang="tr-TR" dirty="0" smtClean="0"/>
              <a:t>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need</a:t>
            </a:r>
            <a:r>
              <a:rPr lang="tr-TR" dirty="0"/>
              <a:t>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oxygen</a:t>
            </a:r>
            <a:r>
              <a:rPr lang="tr-TR" dirty="0"/>
              <a:t> </a:t>
            </a:r>
            <a:r>
              <a:rPr lang="tr-TR" dirty="0" err="1" smtClean="0"/>
              <a:t>therapy</a:t>
            </a:r>
            <a:endParaRPr lang="tr-TR" dirty="0" smtClean="0"/>
          </a:p>
          <a:p>
            <a:r>
              <a:rPr lang="tr-TR" dirty="0" smtClean="0"/>
              <a:t> </a:t>
            </a:r>
            <a:r>
              <a:rPr lang="tr-TR" dirty="0" err="1"/>
              <a:t>Complicated</a:t>
            </a:r>
            <a:r>
              <a:rPr lang="tr-TR" dirty="0"/>
              <a:t> </a:t>
            </a:r>
            <a:r>
              <a:rPr lang="tr-TR" dirty="0" err="1" smtClean="0"/>
              <a:t>pneumonia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Dehydration</a:t>
            </a:r>
            <a:r>
              <a:rPr lang="tr-TR" dirty="0"/>
              <a:t> </a:t>
            </a:r>
            <a:r>
              <a:rPr lang="tr-TR" dirty="0" err="1"/>
              <a:t>Vomiting</a:t>
            </a:r>
            <a:r>
              <a:rPr lang="tr-TR" dirty="0"/>
              <a:t> </a:t>
            </a:r>
            <a:r>
              <a:rPr lang="tr-TR" dirty="0" err="1"/>
              <a:t>or</a:t>
            </a:r>
            <a:r>
              <a:rPr lang="tr-TR" dirty="0"/>
              <a:t> </a:t>
            </a:r>
            <a:r>
              <a:rPr lang="tr-TR" dirty="0" err="1"/>
              <a:t>inability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take</a:t>
            </a:r>
            <a:r>
              <a:rPr lang="tr-TR" dirty="0"/>
              <a:t> </a:t>
            </a:r>
            <a:r>
              <a:rPr lang="tr-TR" dirty="0" err="1"/>
              <a:t>medications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fluids</a:t>
            </a:r>
            <a:r>
              <a:rPr lang="tr-TR" dirty="0"/>
              <a:t> </a:t>
            </a:r>
            <a:r>
              <a:rPr lang="tr-TR" dirty="0" err="1"/>
              <a:t>by</a:t>
            </a:r>
            <a:r>
              <a:rPr lang="tr-TR" dirty="0"/>
              <a:t> </a:t>
            </a:r>
            <a:r>
              <a:rPr lang="tr-TR" dirty="0" err="1" smtClean="0"/>
              <a:t>mouth</a:t>
            </a:r>
            <a:endParaRPr lang="tr-TR" dirty="0" smtClean="0"/>
          </a:p>
          <a:p>
            <a:r>
              <a:rPr lang="tr-TR" dirty="0" smtClean="0"/>
              <a:t> </a:t>
            </a:r>
            <a:r>
              <a:rPr lang="tr-TR" dirty="0" err="1"/>
              <a:t>Unresponsiveness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appropriate</a:t>
            </a:r>
            <a:r>
              <a:rPr lang="tr-TR" dirty="0"/>
              <a:t> oral </a:t>
            </a:r>
            <a:r>
              <a:rPr lang="tr-TR" dirty="0" err="1" smtClean="0"/>
              <a:t>antibiotics</a:t>
            </a:r>
            <a:endParaRPr lang="tr-TR" dirty="0" smtClean="0"/>
          </a:p>
          <a:p>
            <a:r>
              <a:rPr lang="tr-TR" dirty="0" err="1" smtClean="0"/>
              <a:t>Social</a:t>
            </a:r>
            <a:r>
              <a:rPr lang="tr-TR" dirty="0" smtClean="0"/>
              <a:t> </a:t>
            </a:r>
            <a:r>
              <a:rPr lang="tr-TR" dirty="0" err="1"/>
              <a:t>factors</a:t>
            </a:r>
            <a:r>
              <a:rPr lang="tr-TR" dirty="0"/>
              <a:t> (</a:t>
            </a:r>
            <a:r>
              <a:rPr lang="tr-TR" dirty="0" err="1"/>
              <a:t>problems</a:t>
            </a:r>
            <a:r>
              <a:rPr lang="tr-TR" dirty="0"/>
              <a:t> </a:t>
            </a:r>
            <a:r>
              <a:rPr lang="tr-TR" dirty="0" err="1"/>
              <a:t>with</a:t>
            </a:r>
            <a:r>
              <a:rPr lang="tr-TR" dirty="0"/>
              <a:t> </a:t>
            </a:r>
            <a:r>
              <a:rPr lang="tr-TR" dirty="0" err="1"/>
              <a:t>monitoring</a:t>
            </a:r>
            <a:r>
              <a:rPr lang="tr-TR" dirty="0"/>
              <a:t> at </a:t>
            </a:r>
            <a:r>
              <a:rPr lang="tr-TR" dirty="0" err="1"/>
              <a:t>home</a:t>
            </a:r>
            <a:r>
              <a:rPr lang="tr-TR" dirty="0"/>
              <a:t>, </a:t>
            </a:r>
            <a:r>
              <a:rPr lang="tr-TR" dirty="0" err="1"/>
              <a:t>etc</a:t>
            </a:r>
            <a:r>
              <a:rPr lang="tr-TR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3021797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678" y="1201783"/>
            <a:ext cx="9323872" cy="421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350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7" y="822960"/>
            <a:ext cx="10390413" cy="450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427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??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32534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914400"/>
            <a:ext cx="97536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2503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719" y="1137693"/>
            <a:ext cx="4991100" cy="3171825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8321040" y="2024743"/>
            <a:ext cx="1175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Which</a:t>
            </a:r>
            <a:r>
              <a:rPr lang="tr-TR" dirty="0" smtClean="0"/>
              <a:t> </a:t>
            </a:r>
            <a:r>
              <a:rPr lang="tr-TR" dirty="0" err="1" smtClean="0"/>
              <a:t>disease</a:t>
            </a:r>
            <a:r>
              <a:rPr lang="tr-TR" dirty="0" smtClean="0"/>
              <a:t> </a:t>
            </a:r>
            <a:r>
              <a:rPr lang="tr-TR" dirty="0" err="1" smtClean="0"/>
              <a:t>suggest</a:t>
            </a:r>
            <a:r>
              <a:rPr lang="tr-TR" dirty="0" smtClean="0"/>
              <a:t>?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897" y="3293656"/>
            <a:ext cx="2846070" cy="325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51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2141674"/>
            <a:ext cx="10515600" cy="1325563"/>
          </a:xfrm>
        </p:spPr>
        <p:txBody>
          <a:bodyPr/>
          <a:lstStyle/>
          <a:p>
            <a:r>
              <a:rPr lang="tr-TR" dirty="0" err="1" smtClean="0"/>
              <a:t>What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complications</a:t>
            </a:r>
            <a:r>
              <a:rPr lang="tr-TR" dirty="0" smtClean="0"/>
              <a:t> of </a:t>
            </a:r>
            <a:r>
              <a:rPr lang="tr-TR" dirty="0" err="1" smtClean="0"/>
              <a:t>disease</a:t>
            </a:r>
            <a:r>
              <a:rPr lang="tr-TR" dirty="0" smtClean="0"/>
              <a:t> </a:t>
            </a:r>
            <a:r>
              <a:rPr lang="tr-TR" dirty="0" err="1" smtClean="0"/>
              <a:t>which</a:t>
            </a:r>
            <a:r>
              <a:rPr lang="tr-TR" dirty="0" smtClean="0"/>
              <a:t> is </a:t>
            </a:r>
            <a:r>
              <a:rPr lang="tr-TR" dirty="0" err="1" smtClean="0"/>
              <a:t>shown</a:t>
            </a:r>
            <a:r>
              <a:rPr lang="tr-TR" dirty="0" smtClean="0"/>
              <a:t> 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890514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5" y="814387"/>
            <a:ext cx="9696450" cy="5229225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548640" y="814387"/>
            <a:ext cx="1254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???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19527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233749" y="1227909"/>
            <a:ext cx="691025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dirty="0" err="1" smtClean="0"/>
              <a:t>Encephalitis</a:t>
            </a:r>
            <a:r>
              <a:rPr lang="tr-TR" sz="3200" dirty="0" smtClean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dirty="0" err="1" smtClean="0"/>
              <a:t>Progressive</a:t>
            </a:r>
            <a:r>
              <a:rPr lang="tr-TR" sz="3200" dirty="0" smtClean="0"/>
              <a:t> </a:t>
            </a:r>
            <a:r>
              <a:rPr lang="tr-TR" sz="3200" dirty="0" err="1"/>
              <a:t>rubella</a:t>
            </a:r>
            <a:r>
              <a:rPr lang="tr-TR" sz="3200" dirty="0"/>
              <a:t> </a:t>
            </a:r>
            <a:r>
              <a:rPr lang="tr-TR" sz="3200" dirty="0" err="1" smtClean="0"/>
              <a:t>panencephalitis</a:t>
            </a:r>
            <a:r>
              <a:rPr lang="tr-TR" sz="3200" dirty="0" smtClean="0"/>
              <a:t>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dirty="0" err="1" smtClean="0"/>
              <a:t>Thrombocytopenia</a:t>
            </a:r>
            <a:r>
              <a:rPr lang="tr-TR" sz="3200" dirty="0"/>
              <a:t>,</a:t>
            </a:r>
            <a:endParaRPr lang="tr-TR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dirty="0" err="1" smtClean="0"/>
              <a:t>Arthralgia</a:t>
            </a:r>
            <a:r>
              <a:rPr lang="tr-TR" sz="3200" dirty="0"/>
              <a:t>, </a:t>
            </a:r>
            <a:endParaRPr lang="tr-TR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dirty="0" err="1" smtClean="0"/>
              <a:t>arthritis</a:t>
            </a:r>
            <a:r>
              <a:rPr lang="tr-TR" sz="3200" dirty="0" smtClean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dirty="0" err="1" smtClean="0"/>
              <a:t>Congenital</a:t>
            </a:r>
            <a:r>
              <a:rPr lang="tr-TR" sz="3200" dirty="0" smtClean="0"/>
              <a:t> </a:t>
            </a:r>
            <a:r>
              <a:rPr lang="tr-TR" sz="3200" dirty="0" err="1"/>
              <a:t>rubella</a:t>
            </a:r>
            <a:r>
              <a:rPr lang="tr-TR" sz="3200" dirty="0"/>
              <a:t> </a:t>
            </a:r>
            <a:r>
              <a:rPr lang="tr-TR" sz="3200" dirty="0" err="1" smtClean="0"/>
              <a:t>syndrome</a:t>
            </a:r>
            <a:r>
              <a:rPr lang="tr-TR" sz="3200" dirty="0" smtClean="0"/>
              <a:t> 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4186433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van 3">
            <a:extLst>
              <a:ext uri="{FF2B5EF4-FFF2-40B4-BE49-F238E27FC236}">
                <a16:creationId xmlns:a16="http://schemas.microsoft.com/office/drawing/2014/main" id="{D5403347-5318-B44E-847B-E81A61D4B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24" y="1346027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What are common problems seen in an infant of a diabetic mother?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1007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van 2">
            <a:extLst>
              <a:ext uri="{FF2B5EF4-FFF2-40B4-BE49-F238E27FC236}">
                <a16:creationId xmlns:a16="http://schemas.microsoft.com/office/drawing/2014/main" id="{E1D9DD31-CC2D-3F4D-BA12-2FAF30189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A0CAAC04-81BD-434B-BABB-0FDFD0490E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Disorders of growth</a:t>
            </a:r>
            <a:endParaRPr lang="tr-TR" dirty="0"/>
          </a:p>
          <a:p>
            <a:pPr lvl="0"/>
            <a:r>
              <a:rPr lang="en-US" dirty="0"/>
              <a:t>Birth injury</a:t>
            </a:r>
            <a:endParaRPr lang="tr-TR" dirty="0"/>
          </a:p>
          <a:p>
            <a:pPr lvl="0"/>
            <a:r>
              <a:rPr lang="en-US" dirty="0"/>
              <a:t>Metabolic and hematologic disorders</a:t>
            </a:r>
            <a:endParaRPr lang="tr-TR" dirty="0"/>
          </a:p>
          <a:p>
            <a:pPr lvl="0"/>
            <a:r>
              <a:rPr lang="en-US" dirty="0"/>
              <a:t>Cardio-respiratory disorders</a:t>
            </a:r>
            <a:endParaRPr lang="tr-TR" dirty="0"/>
          </a:p>
          <a:p>
            <a:pPr lvl="0"/>
            <a:r>
              <a:rPr lang="en-US" dirty="0"/>
              <a:t>Congenital malformations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545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van 3">
            <a:extLst>
              <a:ext uri="{FF2B5EF4-FFF2-40B4-BE49-F238E27FC236}">
                <a16:creationId xmlns:a16="http://schemas.microsoft.com/office/drawing/2014/main" id="{C5DFFF43-5D06-C94D-8523-9EF4E7793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6768"/>
            <a:ext cx="10515600" cy="1325563"/>
          </a:xfrm>
        </p:spPr>
        <p:txBody>
          <a:bodyPr>
            <a:normAutofit/>
          </a:bodyPr>
          <a:lstStyle/>
          <a:p>
            <a:r>
              <a:rPr lang="tr-TR" dirty="0"/>
              <a:t>Is it </a:t>
            </a:r>
            <a:r>
              <a:rPr lang="tr-TR" dirty="0" err="1"/>
              <a:t>necessary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check</a:t>
            </a:r>
            <a:r>
              <a:rPr lang="tr-TR" dirty="0"/>
              <a:t> </a:t>
            </a:r>
            <a:r>
              <a:rPr lang="tr-TR" dirty="0" err="1"/>
              <a:t>blood</a:t>
            </a:r>
            <a:r>
              <a:rPr lang="tr-TR" dirty="0"/>
              <a:t> </a:t>
            </a:r>
            <a:r>
              <a:rPr lang="tr-TR" dirty="0" err="1"/>
              <a:t>sugar</a:t>
            </a:r>
            <a:r>
              <a:rPr lang="tr-TR" dirty="0"/>
              <a:t> </a:t>
            </a:r>
            <a:r>
              <a:rPr lang="tr-TR" dirty="0" err="1"/>
              <a:t>level</a:t>
            </a:r>
            <a:r>
              <a:rPr lang="tr-TR" dirty="0"/>
              <a:t> in </a:t>
            </a:r>
            <a:r>
              <a:rPr lang="tr-TR" dirty="0" err="1"/>
              <a:t>all</a:t>
            </a:r>
            <a:r>
              <a:rPr lang="tr-TR" dirty="0"/>
              <a:t> </a:t>
            </a:r>
            <a:r>
              <a:rPr lang="tr-TR" dirty="0" err="1"/>
              <a:t>newborns</a:t>
            </a:r>
            <a:r>
              <a:rPr lang="tr-T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2948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3372674-3A8E-5042-BFD6-94CF6F28A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553" y="1185285"/>
            <a:ext cx="10515600" cy="1325563"/>
          </a:xfrm>
        </p:spPr>
        <p:txBody>
          <a:bodyPr/>
          <a:lstStyle/>
          <a:p>
            <a:r>
              <a:rPr lang="tr-TR" dirty="0" err="1"/>
              <a:t>Answer</a:t>
            </a:r>
            <a:r>
              <a:rPr lang="tr-TR" dirty="0"/>
              <a:t> is NO</a:t>
            </a:r>
          </a:p>
        </p:txBody>
      </p:sp>
      <p:graphicFrame>
        <p:nvGraphicFramePr>
          <p:cNvPr id="3" name="Content Placeholder 12">
            <a:extLst>
              <a:ext uri="{FF2B5EF4-FFF2-40B4-BE49-F238E27FC236}">
                <a16:creationId xmlns:a16="http://schemas.microsoft.com/office/drawing/2014/main" id="{0C44EE3A-CE7A-9A41-A416-F5E04EEDF3E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4168519"/>
              </p:ext>
            </p:extLst>
          </p:nvPr>
        </p:nvGraphicFramePr>
        <p:xfrm>
          <a:off x="1562793" y="2510848"/>
          <a:ext cx="8961120" cy="3790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814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92372A7-E451-6048-9AAA-5900A2B16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22" y="1296150"/>
            <a:ext cx="10515600" cy="1325563"/>
          </a:xfrm>
        </p:spPr>
        <p:txBody>
          <a:bodyPr/>
          <a:lstStyle/>
          <a:p>
            <a:r>
              <a:rPr lang="tr-TR" dirty="0" err="1"/>
              <a:t>Which</a:t>
            </a:r>
            <a:r>
              <a:rPr lang="tr-TR" dirty="0"/>
              <a:t> </a:t>
            </a:r>
            <a:r>
              <a:rPr lang="tr-TR" dirty="0" err="1"/>
              <a:t>infants</a:t>
            </a:r>
            <a:r>
              <a:rPr lang="tr-TR" dirty="0"/>
              <a:t> </a:t>
            </a:r>
            <a:r>
              <a:rPr lang="tr-TR" dirty="0" err="1"/>
              <a:t>are</a:t>
            </a:r>
            <a:r>
              <a:rPr lang="tr-TR" dirty="0"/>
              <a:t> at risk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hypoglycemia</a:t>
            </a:r>
            <a:r>
              <a:rPr lang="tr-T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3858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van 2">
            <a:extLst>
              <a:ext uri="{FF2B5EF4-FFF2-40B4-BE49-F238E27FC236}">
                <a16:creationId xmlns:a16="http://schemas.microsoft.com/office/drawing/2014/main" id="{DA121C70-1776-394C-A83E-BEA185391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DD0E8A96-9381-AE4B-9BA5-7E0A76167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tr-TR" dirty="0" err="1"/>
              <a:t>Late-preterm</a:t>
            </a:r>
            <a:r>
              <a:rPr lang="tr-TR" dirty="0"/>
              <a:t> </a:t>
            </a:r>
            <a:r>
              <a:rPr lang="tr-TR" dirty="0" err="1"/>
              <a:t>infants</a:t>
            </a:r>
            <a:endParaRPr lang="tr-TR" dirty="0"/>
          </a:p>
          <a:p>
            <a:pPr algn="just">
              <a:lnSpc>
                <a:spcPct val="150000"/>
              </a:lnSpc>
            </a:pPr>
            <a:r>
              <a:rPr lang="tr-TR" dirty="0" err="1"/>
              <a:t>Term</a:t>
            </a:r>
            <a:r>
              <a:rPr lang="tr-TR" dirty="0"/>
              <a:t> SGA </a:t>
            </a:r>
            <a:r>
              <a:rPr lang="tr-TR" dirty="0" err="1"/>
              <a:t>infants</a:t>
            </a:r>
            <a:endParaRPr lang="tr-TR" dirty="0"/>
          </a:p>
          <a:p>
            <a:pPr algn="just">
              <a:lnSpc>
                <a:spcPct val="150000"/>
              </a:lnSpc>
            </a:pPr>
            <a:r>
              <a:rPr lang="tr-TR" dirty="0" err="1"/>
              <a:t>Infants</a:t>
            </a:r>
            <a:r>
              <a:rPr lang="tr-TR" dirty="0"/>
              <a:t> of </a:t>
            </a:r>
            <a:r>
              <a:rPr lang="tr-TR" dirty="0" err="1"/>
              <a:t>diabetic</a:t>
            </a:r>
            <a:r>
              <a:rPr lang="tr-TR" dirty="0"/>
              <a:t> </a:t>
            </a:r>
            <a:r>
              <a:rPr lang="tr-TR" dirty="0" err="1"/>
              <a:t>mother</a:t>
            </a:r>
            <a:endParaRPr lang="tr-TR" dirty="0"/>
          </a:p>
          <a:p>
            <a:pPr algn="just">
              <a:lnSpc>
                <a:spcPct val="150000"/>
              </a:lnSpc>
            </a:pPr>
            <a:r>
              <a:rPr lang="tr-TR" dirty="0"/>
              <a:t>LGA </a:t>
            </a:r>
            <a:r>
              <a:rPr lang="tr-TR" dirty="0" err="1"/>
              <a:t>infants</a:t>
            </a:r>
            <a:r>
              <a:rPr lang="tr-TR" dirty="0"/>
              <a:t> (</a:t>
            </a:r>
            <a:r>
              <a:rPr lang="tr-TR" dirty="0" err="1"/>
              <a:t>beyond</a:t>
            </a:r>
            <a:r>
              <a:rPr lang="tr-TR" dirty="0"/>
              <a:t> 34 w)</a:t>
            </a:r>
            <a:endParaRPr lang="tr-TR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3629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08A4D9-2816-6B42-BB55-78599944B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49" y="1412528"/>
            <a:ext cx="10515600" cy="1325563"/>
          </a:xfrm>
        </p:spPr>
        <p:txBody>
          <a:bodyPr/>
          <a:lstStyle/>
          <a:p>
            <a:r>
              <a:rPr lang="tr-TR" dirty="0" err="1"/>
              <a:t>Please</a:t>
            </a:r>
            <a:r>
              <a:rPr lang="tr-TR" dirty="0"/>
              <a:t> </a:t>
            </a:r>
            <a:r>
              <a:rPr lang="tr-TR" dirty="0" err="1"/>
              <a:t>list</a:t>
            </a:r>
            <a:r>
              <a:rPr lang="tr-TR" dirty="0"/>
              <a:t> </a:t>
            </a:r>
            <a:r>
              <a:rPr lang="tr-TR" dirty="0" err="1"/>
              <a:t>physiological</a:t>
            </a:r>
            <a:r>
              <a:rPr lang="tr-TR" dirty="0"/>
              <a:t> skin </a:t>
            </a:r>
            <a:r>
              <a:rPr lang="tr-TR" dirty="0" err="1"/>
              <a:t>findings</a:t>
            </a:r>
            <a:r>
              <a:rPr lang="tr-TR" dirty="0"/>
              <a:t> in a </a:t>
            </a:r>
            <a:r>
              <a:rPr lang="tr-TR" dirty="0" err="1"/>
              <a:t>newborn</a:t>
            </a:r>
            <a:r>
              <a:rPr lang="tr-TR" dirty="0"/>
              <a:t> (5 </a:t>
            </a:r>
            <a:r>
              <a:rPr lang="tr-TR" dirty="0" err="1"/>
              <a:t>will</a:t>
            </a:r>
            <a:r>
              <a:rPr lang="tr-TR" dirty="0"/>
              <a:t> be </a:t>
            </a:r>
            <a:r>
              <a:rPr lang="tr-TR" dirty="0" err="1"/>
              <a:t>enough</a:t>
            </a:r>
            <a:r>
              <a:rPr lang="tr-TR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99831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van 2">
            <a:extLst>
              <a:ext uri="{FF2B5EF4-FFF2-40B4-BE49-F238E27FC236}">
                <a16:creationId xmlns:a16="http://schemas.microsoft.com/office/drawing/2014/main" id="{52EC11DA-B4A6-9547-A66F-B5D2F5A53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025303C2-A9BF-4145-A938-123ABC0F0D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3200" dirty="0" err="1"/>
              <a:t>Erythema</a:t>
            </a:r>
            <a:r>
              <a:rPr lang="tr-TR" sz="3200" dirty="0"/>
              <a:t> </a:t>
            </a:r>
            <a:r>
              <a:rPr lang="tr-TR" sz="3200" dirty="0" err="1"/>
              <a:t>Toxicum</a:t>
            </a:r>
            <a:r>
              <a:rPr lang="tr-TR" sz="3200" dirty="0"/>
              <a:t> </a:t>
            </a:r>
            <a:r>
              <a:rPr lang="tr-TR" sz="3200" dirty="0" err="1"/>
              <a:t>Neonatorum</a:t>
            </a:r>
            <a:endParaRPr lang="tr-TR" sz="3200" dirty="0"/>
          </a:p>
          <a:p>
            <a:r>
              <a:rPr lang="tr-TR" sz="3200" dirty="0" err="1"/>
              <a:t>Transient</a:t>
            </a:r>
            <a:r>
              <a:rPr lang="tr-TR" sz="3200" dirty="0"/>
              <a:t> </a:t>
            </a:r>
            <a:r>
              <a:rPr lang="tr-TR" sz="3200" dirty="0" err="1"/>
              <a:t>Neonatal</a:t>
            </a:r>
            <a:r>
              <a:rPr lang="tr-TR" sz="3200" dirty="0"/>
              <a:t> Pustular </a:t>
            </a:r>
            <a:r>
              <a:rPr lang="tr-TR" sz="3200" dirty="0" err="1"/>
              <a:t>Melanosis</a:t>
            </a:r>
            <a:endParaRPr lang="tr-TR" sz="3200" dirty="0"/>
          </a:p>
          <a:p>
            <a:r>
              <a:rPr lang="tr-TR" sz="3200" dirty="0" err="1"/>
              <a:t>Mongolian</a:t>
            </a:r>
            <a:r>
              <a:rPr lang="tr-TR" sz="3200" dirty="0"/>
              <a:t> </a:t>
            </a:r>
            <a:r>
              <a:rPr lang="tr-TR" sz="3200" dirty="0" err="1"/>
              <a:t>spots</a:t>
            </a:r>
            <a:endParaRPr lang="tr-TR" sz="3200" dirty="0"/>
          </a:p>
          <a:p>
            <a:r>
              <a:rPr lang="tr-TR" sz="3200" dirty="0" err="1"/>
              <a:t>Milia</a:t>
            </a:r>
            <a:endParaRPr lang="tr-TR" sz="3200" dirty="0"/>
          </a:p>
          <a:p>
            <a:r>
              <a:rPr lang="tr-TR" sz="3200" dirty="0" err="1"/>
              <a:t>Acne</a:t>
            </a:r>
            <a:r>
              <a:rPr lang="tr-TR" sz="3200" dirty="0"/>
              <a:t> </a:t>
            </a:r>
            <a:r>
              <a:rPr lang="tr-TR" sz="3200" dirty="0" err="1"/>
              <a:t>Neonatorum</a:t>
            </a:r>
            <a:endParaRPr lang="tr-TR" sz="3200" dirty="0"/>
          </a:p>
          <a:p>
            <a:r>
              <a:rPr lang="tr-TR" sz="3200" dirty="0" err="1"/>
              <a:t>Salmon</a:t>
            </a:r>
            <a:r>
              <a:rPr lang="tr-TR" sz="3200" dirty="0"/>
              <a:t> </a:t>
            </a:r>
            <a:r>
              <a:rPr lang="tr-TR" sz="3200" dirty="0" err="1"/>
              <a:t>patch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36110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1540782"/>
            <a:ext cx="10515600" cy="1325563"/>
          </a:xfrm>
        </p:spPr>
        <p:txBody>
          <a:bodyPr/>
          <a:lstStyle/>
          <a:p>
            <a:r>
              <a:rPr lang="tr-TR" dirty="0" err="1" smtClean="0"/>
              <a:t>When</a:t>
            </a:r>
            <a:r>
              <a:rPr lang="tr-TR" dirty="0" smtClean="0"/>
              <a:t> do </a:t>
            </a:r>
            <a:r>
              <a:rPr lang="tr-TR" dirty="0" err="1" smtClean="0"/>
              <a:t>you</a:t>
            </a:r>
            <a:r>
              <a:rPr lang="tr-TR" dirty="0" smtClean="0"/>
              <a:t> </a:t>
            </a:r>
            <a:r>
              <a:rPr lang="tr-TR" dirty="0" err="1" smtClean="0"/>
              <a:t>suspect</a:t>
            </a:r>
            <a:r>
              <a:rPr lang="tr-TR" dirty="0" smtClean="0"/>
              <a:t> </a:t>
            </a:r>
            <a:r>
              <a:rPr lang="tr-TR" dirty="0" smtClean="0"/>
              <a:t>an</a:t>
            </a:r>
            <a:r>
              <a:rPr lang="tr-TR" dirty="0" smtClean="0"/>
              <a:t> </a:t>
            </a:r>
            <a:r>
              <a:rPr lang="tr-TR" dirty="0" err="1" smtClean="0"/>
              <a:t>abnormal</a:t>
            </a:r>
            <a:r>
              <a:rPr lang="tr-TR" dirty="0" smtClean="0"/>
              <a:t> </a:t>
            </a:r>
            <a:r>
              <a:rPr lang="tr-TR" dirty="0" err="1" smtClean="0"/>
              <a:t>external</a:t>
            </a:r>
            <a:r>
              <a:rPr lang="tr-TR" dirty="0" smtClean="0"/>
              <a:t> </a:t>
            </a:r>
            <a:r>
              <a:rPr lang="tr-TR" dirty="0" err="1" smtClean="0"/>
              <a:t>genitalia</a:t>
            </a:r>
            <a:r>
              <a:rPr lang="tr-TR" dirty="0" smtClean="0"/>
              <a:t> 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0758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ln>
            <a:solidFill>
              <a:srgbClr val="4F81BD"/>
            </a:solidFill>
          </a:ln>
        </p:spPr>
        <p:txBody>
          <a:bodyPr>
            <a:normAutofit fontScale="90000"/>
          </a:bodyPr>
          <a:lstStyle/>
          <a:p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smtClean="0"/>
              <a:t> </a:t>
            </a:r>
            <a:r>
              <a:rPr lang="tr-TR" b="1" dirty="0" err="1"/>
              <a:t>Internal</a:t>
            </a:r>
            <a:r>
              <a:rPr lang="tr-TR" b="1" dirty="0"/>
              <a:t> </a:t>
            </a:r>
            <a:r>
              <a:rPr lang="tr-TR" b="1" dirty="0" err="1"/>
              <a:t>and</a:t>
            </a:r>
            <a:r>
              <a:rPr lang="tr-TR" b="1" dirty="0"/>
              <a:t> </a:t>
            </a:r>
            <a:r>
              <a:rPr lang="tr-TR" b="1" dirty="0" err="1"/>
              <a:t>external</a:t>
            </a:r>
            <a:r>
              <a:rPr lang="tr-TR" b="1" dirty="0"/>
              <a:t> </a:t>
            </a:r>
            <a:r>
              <a:rPr lang="tr-TR" b="1" dirty="0" err="1"/>
              <a:t>reproductive</a:t>
            </a:r>
            <a:r>
              <a:rPr lang="tr-TR" b="1" dirty="0"/>
              <a:t> </a:t>
            </a:r>
            <a:r>
              <a:rPr lang="tr-TR" b="1" dirty="0" err="1"/>
              <a:t>organs</a:t>
            </a:r>
            <a:r>
              <a:rPr lang="tr-TR" b="1" dirty="0"/>
              <a:t> in </a:t>
            </a:r>
            <a:r>
              <a:rPr lang="tr-TR" b="1" dirty="0" err="1" smtClean="0"/>
              <a:t>male</a:t>
            </a:r>
            <a:r>
              <a:rPr lang="tr-TR" b="1" dirty="0" smtClean="0"/>
              <a:t/>
            </a:r>
            <a:br>
              <a:rPr lang="tr-TR" b="1" dirty="0" smtClean="0"/>
            </a:br>
            <a:endParaRPr lang="tr-TR" b="1" dirty="0"/>
          </a:p>
        </p:txBody>
      </p:sp>
      <p:pic>
        <p:nvPicPr>
          <p:cNvPr id="4" name="3 İçerik Yer Tutucusu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90564" y="1344066"/>
            <a:ext cx="5695950" cy="3524250"/>
          </a:xfrm>
          <a:prstGeom prst="rect">
            <a:avLst/>
          </a:prstGeom>
        </p:spPr>
      </p:pic>
      <p:pic>
        <p:nvPicPr>
          <p:cNvPr id="5" name="Picture 2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8877" y="1344066"/>
            <a:ext cx="3437159" cy="2227811"/>
          </a:xfrm>
          <a:prstGeom prst="rect">
            <a:avLst/>
          </a:prstGeom>
          <a:noFill/>
          <a:ln w="57150">
            <a:solidFill>
              <a:srgbClr val="CC0000"/>
            </a:solidFill>
            <a:miter lim="800000"/>
            <a:headEnd/>
            <a:tailEnd/>
          </a:ln>
        </p:spPr>
      </p:pic>
      <p:sp>
        <p:nvSpPr>
          <p:cNvPr id="3" name="Metin kutusu 2"/>
          <p:cNvSpPr txBox="1"/>
          <p:nvPr/>
        </p:nvSpPr>
        <p:spPr>
          <a:xfrm>
            <a:off x="3614727" y="2111433"/>
            <a:ext cx="1422785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bladder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7" name="Metin kutusu 6"/>
          <p:cNvSpPr txBox="1"/>
          <p:nvPr/>
        </p:nvSpPr>
        <p:spPr>
          <a:xfrm>
            <a:off x="3614726" y="2699797"/>
            <a:ext cx="1422785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>
                <a:solidFill>
                  <a:schemeClr val="bg1"/>
                </a:solidFill>
              </a:rPr>
              <a:t>prostate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8" name="Metin kutusu 7"/>
          <p:cNvSpPr txBox="1"/>
          <p:nvPr/>
        </p:nvSpPr>
        <p:spPr>
          <a:xfrm>
            <a:off x="3717250" y="3459706"/>
            <a:ext cx="1669397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urethra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9" name="Metin kutusu 8"/>
          <p:cNvSpPr txBox="1"/>
          <p:nvPr/>
        </p:nvSpPr>
        <p:spPr>
          <a:xfrm>
            <a:off x="4231178" y="3869216"/>
            <a:ext cx="209480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r-T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38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 Yuvarlatılmış Dikdörtgen"/>
          <p:cNvSpPr/>
          <p:nvPr/>
        </p:nvSpPr>
        <p:spPr>
          <a:xfrm>
            <a:off x="3884284" y="1942273"/>
            <a:ext cx="4503258" cy="22653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tr-TR" dirty="0" err="1" smtClean="0"/>
              <a:t>Streched</a:t>
            </a:r>
            <a:r>
              <a:rPr lang="tr-TR" dirty="0" smtClean="0"/>
              <a:t> p</a:t>
            </a:r>
            <a:r>
              <a:rPr lang="en-US" dirty="0" err="1" smtClean="0"/>
              <a:t>enile</a:t>
            </a:r>
            <a:r>
              <a:rPr lang="tr-TR" dirty="0" smtClean="0"/>
              <a:t> </a:t>
            </a:r>
            <a:r>
              <a:rPr lang="en-US" dirty="0" smtClean="0"/>
              <a:t>length </a:t>
            </a:r>
            <a:r>
              <a:rPr lang="en-US" dirty="0"/>
              <a:t>should not be less than 2 cm </a:t>
            </a:r>
            <a:r>
              <a:rPr lang="en-US" dirty="0" smtClean="0"/>
              <a:t>in </a:t>
            </a:r>
            <a:r>
              <a:rPr lang="en-US" dirty="0"/>
              <a:t>a normal </a:t>
            </a:r>
            <a:r>
              <a:rPr lang="en-US" dirty="0" smtClean="0"/>
              <a:t> baby</a:t>
            </a:r>
            <a:r>
              <a:rPr lang="tr-TR" dirty="0" smtClean="0"/>
              <a:t> boy</a:t>
            </a:r>
          </a:p>
          <a:p>
            <a:pPr algn="ctr">
              <a:buFont typeface="Arial" pitchFamily="34" charset="0"/>
              <a:buChar char="•"/>
            </a:pPr>
            <a:r>
              <a:rPr lang="en-US" dirty="0" smtClean="0"/>
              <a:t>Pediatric </a:t>
            </a:r>
            <a:r>
              <a:rPr lang="en-US" dirty="0"/>
              <a:t>surgery </a:t>
            </a:r>
            <a:r>
              <a:rPr lang="tr-TR" dirty="0" err="1" smtClean="0"/>
              <a:t>consultation</a:t>
            </a:r>
            <a:r>
              <a:rPr lang="en-US" dirty="0" smtClean="0"/>
              <a:t> </a:t>
            </a:r>
            <a:r>
              <a:rPr lang="en-US" dirty="0"/>
              <a:t>if testicles have not descended in the first 6 </a:t>
            </a:r>
            <a:r>
              <a:rPr lang="en-US" dirty="0" smtClean="0"/>
              <a:t>months</a:t>
            </a:r>
            <a:endParaRPr lang="tr-TR" dirty="0" smtClean="0"/>
          </a:p>
          <a:p>
            <a:pPr algn="ctr">
              <a:buFont typeface="Arial" pitchFamily="34" charset="0"/>
              <a:buChar char="•"/>
            </a:pPr>
            <a:r>
              <a:rPr lang="en-US" dirty="0" smtClean="0"/>
              <a:t>How </a:t>
            </a:r>
            <a:r>
              <a:rPr lang="en-US" dirty="0"/>
              <a:t>low is the hypospadias </a:t>
            </a:r>
            <a:r>
              <a:rPr lang="en-US" dirty="0" smtClean="0"/>
              <a:t>located? It's </a:t>
            </a:r>
            <a:r>
              <a:rPr lang="en-US" dirty="0"/>
              <a:t>that </a:t>
            </a:r>
            <a:r>
              <a:rPr lang="en-US" dirty="0" smtClean="0"/>
              <a:t>important</a:t>
            </a: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316376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733697" y="1867353"/>
            <a:ext cx="10515600" cy="1325563"/>
          </a:xfrm>
        </p:spPr>
        <p:txBody>
          <a:bodyPr/>
          <a:lstStyle/>
          <a:p>
            <a:r>
              <a:rPr lang="tr-TR" dirty="0" err="1" smtClean="0"/>
              <a:t>What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pathlogical</a:t>
            </a:r>
            <a:r>
              <a:rPr lang="tr-TR" dirty="0" smtClean="0"/>
              <a:t> </a:t>
            </a:r>
            <a:r>
              <a:rPr lang="tr-TR" dirty="0" err="1" smtClean="0"/>
              <a:t>findings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external</a:t>
            </a:r>
            <a:r>
              <a:rPr lang="tr-TR" dirty="0" smtClean="0"/>
              <a:t> </a:t>
            </a:r>
            <a:r>
              <a:rPr lang="tr-TR" dirty="0" err="1" smtClean="0"/>
              <a:t>genitalia</a:t>
            </a:r>
            <a:r>
              <a:rPr lang="tr-TR" dirty="0" smtClean="0"/>
              <a:t> in a </a:t>
            </a:r>
            <a:r>
              <a:rPr lang="tr-TR" dirty="0" err="1" smtClean="0"/>
              <a:t>girl</a:t>
            </a:r>
            <a:r>
              <a:rPr lang="tr-TR" dirty="0" smtClean="0"/>
              <a:t>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842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smtClean="0"/>
              <a:t> </a:t>
            </a:r>
            <a:r>
              <a:rPr lang="tr-TR" b="1" dirty="0" err="1"/>
              <a:t>Internal</a:t>
            </a:r>
            <a:r>
              <a:rPr lang="tr-TR" b="1" dirty="0"/>
              <a:t> </a:t>
            </a:r>
            <a:r>
              <a:rPr lang="tr-TR" b="1" dirty="0" err="1"/>
              <a:t>and</a:t>
            </a:r>
            <a:r>
              <a:rPr lang="tr-TR" b="1" dirty="0"/>
              <a:t> </a:t>
            </a:r>
            <a:r>
              <a:rPr lang="tr-TR" b="1" dirty="0" err="1"/>
              <a:t>external</a:t>
            </a:r>
            <a:r>
              <a:rPr lang="tr-TR" b="1" dirty="0"/>
              <a:t> </a:t>
            </a:r>
            <a:r>
              <a:rPr lang="tr-TR" b="1" dirty="0" err="1"/>
              <a:t>reproductive</a:t>
            </a:r>
            <a:r>
              <a:rPr lang="tr-TR" b="1" dirty="0"/>
              <a:t> </a:t>
            </a:r>
            <a:r>
              <a:rPr lang="tr-TR" b="1" dirty="0" err="1"/>
              <a:t>organs</a:t>
            </a:r>
            <a:r>
              <a:rPr lang="tr-TR" b="1" dirty="0"/>
              <a:t> in </a:t>
            </a:r>
            <a:r>
              <a:rPr lang="tr-TR" b="1" dirty="0" err="1" smtClean="0"/>
              <a:t>female</a:t>
            </a:r>
            <a:r>
              <a:rPr lang="tr-TR" b="1" dirty="0" smtClean="0"/>
              <a:t/>
            </a:r>
            <a:br>
              <a:rPr lang="tr-TR" b="1" dirty="0" smtClean="0"/>
            </a:br>
            <a:endParaRPr lang="tr-TR" b="1" dirty="0"/>
          </a:p>
        </p:txBody>
      </p:sp>
      <p:pic>
        <p:nvPicPr>
          <p:cNvPr id="4" name="3 İçerik Yer Tutucusu"/>
          <p:cNvPicPr>
            <a:picLocks noGrp="1"/>
          </p:cNvPicPr>
          <p:nvPr>
            <p:ph idx="1"/>
          </p:nvPr>
        </p:nvPicPr>
        <p:blipFill>
          <a:blip r:embed="rId2"/>
          <a:srcRect t="-18" b="-18"/>
          <a:stretch>
            <a:fillRect/>
          </a:stretch>
        </p:blipFill>
        <p:spPr>
          <a:xfrm>
            <a:off x="1981200" y="4517265"/>
            <a:ext cx="8229600" cy="22367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2926" y="1571612"/>
            <a:ext cx="2031690" cy="27089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24034" y="1571613"/>
            <a:ext cx="2002036" cy="2669381"/>
          </a:xfrm>
          <a:prstGeom prst="rect">
            <a:avLst/>
          </a:prstGeom>
        </p:spPr>
      </p:pic>
      <p:sp>
        <p:nvSpPr>
          <p:cNvPr id="7" name="Metin kutusu 6"/>
          <p:cNvSpPr txBox="1"/>
          <p:nvPr/>
        </p:nvSpPr>
        <p:spPr>
          <a:xfrm rot="10800000" flipV="1">
            <a:off x="5935097" y="4760680"/>
            <a:ext cx="109903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Labia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majora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8" name="Metin kutusu 7"/>
          <p:cNvSpPr txBox="1"/>
          <p:nvPr/>
        </p:nvSpPr>
        <p:spPr>
          <a:xfrm rot="10800000" flipV="1">
            <a:off x="5867689" y="5479257"/>
            <a:ext cx="109903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Labia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minora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9" name="Metin kutusu 8"/>
          <p:cNvSpPr txBox="1"/>
          <p:nvPr/>
        </p:nvSpPr>
        <p:spPr>
          <a:xfrm rot="10800000" flipV="1">
            <a:off x="8192430" y="4807673"/>
            <a:ext cx="1523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Clitoris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0" name="Metin kutusu 9"/>
          <p:cNvSpPr txBox="1"/>
          <p:nvPr/>
        </p:nvSpPr>
        <p:spPr>
          <a:xfrm rot="10800000" flipV="1">
            <a:off x="8440080" y="5177006"/>
            <a:ext cx="1523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Urethra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1" name="Metin kutusu 10"/>
          <p:cNvSpPr txBox="1"/>
          <p:nvPr/>
        </p:nvSpPr>
        <p:spPr>
          <a:xfrm rot="10800000" flipV="1">
            <a:off x="8440080" y="5546340"/>
            <a:ext cx="1679866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Vagina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2" name="Metin kutusu 11"/>
          <p:cNvSpPr txBox="1"/>
          <p:nvPr/>
        </p:nvSpPr>
        <p:spPr>
          <a:xfrm rot="10800000" flipV="1">
            <a:off x="8440080" y="6007278"/>
            <a:ext cx="1523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Anus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13" name="Metin kutusu 12"/>
          <p:cNvSpPr txBox="1"/>
          <p:nvPr/>
        </p:nvSpPr>
        <p:spPr>
          <a:xfrm rot="10800000" flipV="1">
            <a:off x="4844726" y="5358659"/>
            <a:ext cx="639979" cy="2769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sz="1200" dirty="0" err="1" smtClean="0">
                <a:solidFill>
                  <a:schemeClr val="bg1"/>
                </a:solidFill>
              </a:rPr>
              <a:t>Ovary</a:t>
            </a:r>
            <a:endParaRPr lang="tr-TR" sz="1200" dirty="0">
              <a:solidFill>
                <a:schemeClr val="bg1"/>
              </a:solidFill>
            </a:endParaRPr>
          </a:p>
        </p:txBody>
      </p:sp>
      <p:sp>
        <p:nvSpPr>
          <p:cNvPr id="14" name="Metin kutusu 13"/>
          <p:cNvSpPr txBox="1"/>
          <p:nvPr/>
        </p:nvSpPr>
        <p:spPr>
          <a:xfrm rot="10800000" flipV="1">
            <a:off x="4360918" y="5525424"/>
            <a:ext cx="639979" cy="2769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sz="1200" dirty="0" err="1" smtClean="0">
                <a:solidFill>
                  <a:schemeClr val="bg1"/>
                </a:solidFill>
              </a:rPr>
              <a:t>Uterus</a:t>
            </a:r>
            <a:endParaRPr lang="tr-TR" sz="1200" dirty="0">
              <a:solidFill>
                <a:schemeClr val="bg1"/>
              </a:solidFill>
            </a:endParaRPr>
          </a:p>
        </p:txBody>
      </p:sp>
      <p:sp>
        <p:nvSpPr>
          <p:cNvPr id="15" name="Metin kutusu 14"/>
          <p:cNvSpPr txBox="1"/>
          <p:nvPr/>
        </p:nvSpPr>
        <p:spPr>
          <a:xfrm rot="10800000" flipV="1">
            <a:off x="4394335" y="5827221"/>
            <a:ext cx="639979" cy="2769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sz="1200" dirty="0" err="1">
                <a:solidFill>
                  <a:schemeClr val="bg1"/>
                </a:solidFill>
              </a:rPr>
              <a:t>C</a:t>
            </a:r>
            <a:r>
              <a:rPr lang="tr-TR" sz="1200" dirty="0" err="1" smtClean="0">
                <a:solidFill>
                  <a:schemeClr val="bg1"/>
                </a:solidFill>
              </a:rPr>
              <a:t>ervix</a:t>
            </a:r>
            <a:endParaRPr lang="tr-TR" sz="1200" dirty="0">
              <a:solidFill>
                <a:schemeClr val="bg1"/>
              </a:solidFill>
            </a:endParaRPr>
          </a:p>
        </p:txBody>
      </p:sp>
      <p:sp>
        <p:nvSpPr>
          <p:cNvPr id="16" name="Metin kutusu 15"/>
          <p:cNvSpPr txBox="1"/>
          <p:nvPr/>
        </p:nvSpPr>
        <p:spPr>
          <a:xfrm rot="10800000" flipV="1">
            <a:off x="4360917" y="6104221"/>
            <a:ext cx="639979" cy="27699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sz="1200" dirty="0" err="1" smtClean="0">
                <a:solidFill>
                  <a:schemeClr val="bg1"/>
                </a:solidFill>
              </a:rPr>
              <a:t>Vagina</a:t>
            </a:r>
            <a:endParaRPr lang="tr-TR" sz="1200" dirty="0">
              <a:solidFill>
                <a:schemeClr val="bg1"/>
              </a:solidFill>
            </a:endParaRPr>
          </a:p>
        </p:txBody>
      </p:sp>
      <p:sp>
        <p:nvSpPr>
          <p:cNvPr id="17" name="Metin kutusu 16"/>
          <p:cNvSpPr txBox="1"/>
          <p:nvPr/>
        </p:nvSpPr>
        <p:spPr>
          <a:xfrm rot="10800000" flipV="1">
            <a:off x="1991745" y="4623007"/>
            <a:ext cx="766685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r-TR" sz="1200" dirty="0" err="1" smtClean="0">
                <a:solidFill>
                  <a:schemeClr val="bg1"/>
                </a:solidFill>
              </a:rPr>
              <a:t>Fallopian</a:t>
            </a:r>
            <a:r>
              <a:rPr lang="tr-TR" sz="1200" dirty="0" smtClean="0">
                <a:solidFill>
                  <a:schemeClr val="bg1"/>
                </a:solidFill>
              </a:rPr>
              <a:t> </a:t>
            </a:r>
            <a:r>
              <a:rPr lang="tr-TR" sz="1200" dirty="0" err="1" smtClean="0">
                <a:solidFill>
                  <a:schemeClr val="bg1"/>
                </a:solidFill>
              </a:rPr>
              <a:t>tube</a:t>
            </a:r>
            <a:endParaRPr lang="tr-TR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93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 Yuvarlatılmış Dikdörtgen"/>
          <p:cNvSpPr/>
          <p:nvPr/>
        </p:nvSpPr>
        <p:spPr>
          <a:xfrm>
            <a:off x="3173597" y="1632856"/>
            <a:ext cx="6741112" cy="30509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dirty="0"/>
              <a:t>Vaginal opening should be seen in every baby </a:t>
            </a:r>
            <a:r>
              <a:rPr lang="en-US" dirty="0" smtClean="0"/>
              <a:t>girl</a:t>
            </a:r>
            <a:endParaRPr lang="tr-TR" dirty="0" smtClean="0"/>
          </a:p>
          <a:p>
            <a:pPr algn="ctr">
              <a:buFont typeface="Arial" pitchFamily="34" charset="0"/>
              <a:buChar char="•"/>
            </a:pPr>
            <a:r>
              <a:rPr lang="en-US" dirty="0"/>
              <a:t>Labia </a:t>
            </a:r>
            <a:r>
              <a:rPr lang="en-US" dirty="0" err="1"/>
              <a:t>minora</a:t>
            </a:r>
            <a:r>
              <a:rPr lang="en-US" dirty="0"/>
              <a:t> fusion is not </a:t>
            </a:r>
            <a:r>
              <a:rPr lang="tr-TR" dirty="0" smtClean="0"/>
              <a:t>a </a:t>
            </a:r>
            <a:r>
              <a:rPr lang="tr-TR" dirty="0" err="1" smtClean="0"/>
              <a:t>sign</a:t>
            </a:r>
            <a:r>
              <a:rPr lang="tr-TR" dirty="0" smtClean="0"/>
              <a:t> of </a:t>
            </a:r>
            <a:r>
              <a:rPr lang="en-US" dirty="0" err="1" smtClean="0"/>
              <a:t>virilization</a:t>
            </a:r>
            <a:endParaRPr lang="tr-TR" dirty="0" smtClean="0"/>
          </a:p>
          <a:p>
            <a:pPr algn="ctr">
              <a:buFont typeface="Arial" pitchFamily="34" charset="0"/>
              <a:buChar char="•"/>
            </a:pPr>
            <a:r>
              <a:rPr lang="en-US" dirty="0" smtClean="0"/>
              <a:t>No </a:t>
            </a:r>
            <a:r>
              <a:rPr lang="en-US" dirty="0"/>
              <a:t>mass in the inguinal canal and </a:t>
            </a:r>
            <a:r>
              <a:rPr lang="en-US" dirty="0" smtClean="0"/>
              <a:t>labia</a:t>
            </a:r>
            <a:r>
              <a:rPr lang="tr-TR" dirty="0" smtClean="0"/>
              <a:t> </a:t>
            </a:r>
            <a:r>
              <a:rPr lang="tr-TR" dirty="0" err="1" smtClean="0"/>
              <a:t>majora</a:t>
            </a:r>
            <a:endParaRPr lang="tr-TR" dirty="0" smtClean="0"/>
          </a:p>
          <a:p>
            <a:pPr algn="ctr">
              <a:buFont typeface="Arial" pitchFamily="34" charset="0"/>
              <a:buChar char="•"/>
            </a:pPr>
            <a:r>
              <a:rPr lang="en-US" dirty="0"/>
              <a:t>It should not be rushed to say </a:t>
            </a:r>
            <a:r>
              <a:rPr lang="en-US" dirty="0" err="1"/>
              <a:t>cliteromegaly</a:t>
            </a:r>
            <a:r>
              <a:rPr lang="en-US" dirty="0"/>
              <a:t> in </a:t>
            </a:r>
            <a:r>
              <a:rPr lang="en-US" dirty="0" err="1" smtClean="0"/>
              <a:t>preterms</a:t>
            </a:r>
            <a:endParaRPr lang="tr-TR" dirty="0" smtClean="0"/>
          </a:p>
          <a:p>
            <a:pPr algn="ctr">
              <a:buFont typeface="Arial" pitchFamily="34" charset="0"/>
              <a:buChar char="•"/>
            </a:pPr>
            <a:r>
              <a:rPr lang="en-US" dirty="0" smtClean="0"/>
              <a:t>Clitoris </a:t>
            </a:r>
            <a:r>
              <a:rPr lang="en-US" dirty="0"/>
              <a:t>over 8mm in term babies requires examination</a:t>
            </a: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51299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6 Metin kutusu"/>
          <p:cNvSpPr txBox="1">
            <a:spLocks noChangeArrowheads="1"/>
          </p:cNvSpPr>
          <p:nvPr/>
        </p:nvSpPr>
        <p:spPr bwMode="auto">
          <a:xfrm>
            <a:off x="1580606" y="2056287"/>
            <a:ext cx="9863229" cy="52322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8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is </a:t>
            </a:r>
            <a:r>
              <a:rPr lang="tr-TR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800" dirty="0" err="1" smtClean="0">
                <a:latin typeface="Times New Roman" pitchFamily="18" charset="0"/>
                <a:cs typeface="Times New Roman" pitchFamily="18" charset="0"/>
              </a:rPr>
              <a:t>Classification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tr-TR" sz="2800" dirty="0" err="1" smtClean="0">
                <a:latin typeface="Times New Roman" pitchFamily="18" charset="0"/>
                <a:cs typeface="Times New Roman" pitchFamily="18" charset="0"/>
              </a:rPr>
              <a:t>disorders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tr-TR" sz="2800" dirty="0" err="1" smtClean="0">
                <a:latin typeface="Times New Roman" pitchFamily="18" charset="0"/>
                <a:cs typeface="Times New Roman" pitchFamily="18" charset="0"/>
              </a:rPr>
              <a:t>sex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2800" dirty="0" err="1" smtClean="0">
                <a:latin typeface="Times New Roman" pitchFamily="18" charset="0"/>
                <a:cs typeface="Times New Roman" pitchFamily="18" charset="0"/>
              </a:rPr>
              <a:t>development</a:t>
            </a:r>
            <a:r>
              <a:rPr lang="tr-TR" sz="2800" dirty="0" smtClean="0">
                <a:latin typeface="Times New Roman" pitchFamily="18" charset="0"/>
                <a:cs typeface="Times New Roman" pitchFamily="18" charset="0"/>
              </a:rPr>
              <a:t> (DSD)?</a:t>
            </a:r>
            <a:endParaRPr lang="tr-T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1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5 Düz Ok Bağlayıcısı"/>
          <p:cNvCxnSpPr/>
          <p:nvPr/>
        </p:nvCxnSpPr>
        <p:spPr>
          <a:xfrm flipH="1">
            <a:off x="4295776" y="2133600"/>
            <a:ext cx="360363" cy="43180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Düz Ok Bağlayıcısı"/>
          <p:cNvCxnSpPr/>
          <p:nvPr/>
        </p:nvCxnSpPr>
        <p:spPr>
          <a:xfrm>
            <a:off x="4511675" y="1989138"/>
            <a:ext cx="215900" cy="21590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Düz Ok Bağlayıcısı"/>
          <p:cNvCxnSpPr>
            <a:endCxn id="21512" idx="0"/>
          </p:cNvCxnSpPr>
          <p:nvPr/>
        </p:nvCxnSpPr>
        <p:spPr>
          <a:xfrm>
            <a:off x="7967664" y="1989138"/>
            <a:ext cx="14287" cy="779462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Düz Ok Bağlayıcısı"/>
          <p:cNvCxnSpPr>
            <a:stCxn id="21517" idx="2"/>
            <a:endCxn id="21513" idx="0"/>
          </p:cNvCxnSpPr>
          <p:nvPr/>
        </p:nvCxnSpPr>
        <p:spPr>
          <a:xfrm>
            <a:off x="8688389" y="2062163"/>
            <a:ext cx="756443" cy="287337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0" name="12 Dikdörtgen"/>
          <p:cNvSpPr>
            <a:spLocks noChangeArrowheads="1"/>
          </p:cNvSpPr>
          <p:nvPr/>
        </p:nvSpPr>
        <p:spPr bwMode="auto">
          <a:xfrm>
            <a:off x="3071813" y="2636839"/>
            <a:ext cx="1511300" cy="1296987"/>
          </a:xfrm>
          <a:prstGeom prst="rect">
            <a:avLst/>
          </a:prstGeom>
          <a:solidFill>
            <a:srgbClr val="0033CC"/>
          </a:solidFill>
          <a:ln w="25400" algn="ctr">
            <a:solidFill>
              <a:srgbClr val="1E768C"/>
            </a:solidFill>
            <a:miter lim="800000"/>
            <a:headEnd/>
            <a:tailEnd/>
          </a:ln>
        </p:spPr>
        <p:txBody>
          <a:bodyPr lIns="97457" tIns="48728" rIns="97457" bIns="48728" anchor="ctr"/>
          <a:lstStyle/>
          <a:p>
            <a:pPr algn="ctr"/>
            <a:r>
              <a:rPr lang="tr-TR" sz="1600" b="1" dirty="0" err="1" smtClean="0">
                <a:solidFill>
                  <a:schemeClr val="bg1"/>
                </a:solidFill>
                <a:cs typeface="Arial" charset="0"/>
              </a:rPr>
              <a:t>Disorders</a:t>
            </a:r>
            <a:r>
              <a:rPr lang="tr-TR" sz="1600" b="1" dirty="0" smtClean="0">
                <a:solidFill>
                  <a:schemeClr val="bg1"/>
                </a:solidFill>
                <a:cs typeface="Arial" charset="0"/>
              </a:rPr>
              <a:t> of </a:t>
            </a:r>
            <a:r>
              <a:rPr lang="tr-TR" sz="1600" b="1" dirty="0" err="1" smtClean="0">
                <a:solidFill>
                  <a:schemeClr val="bg1"/>
                </a:solidFill>
                <a:cs typeface="Arial" charset="0"/>
              </a:rPr>
              <a:t>testicular</a:t>
            </a:r>
            <a:endParaRPr lang="tr-TR" sz="1600" b="1" dirty="0" smtClean="0">
              <a:solidFill>
                <a:schemeClr val="bg1"/>
              </a:solidFill>
              <a:cs typeface="Arial" charset="0"/>
            </a:endParaRPr>
          </a:p>
          <a:p>
            <a:pPr algn="ctr"/>
            <a:r>
              <a:rPr lang="tr-TR" sz="1600" b="1" dirty="0" err="1" smtClean="0">
                <a:solidFill>
                  <a:schemeClr val="bg1"/>
                </a:solidFill>
                <a:cs typeface="Arial" charset="0"/>
              </a:rPr>
              <a:t>development</a:t>
            </a:r>
            <a:endParaRPr lang="tr-TR" sz="16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1511" name="13 Dikdörtgen"/>
          <p:cNvSpPr>
            <a:spLocks noChangeArrowheads="1"/>
          </p:cNvSpPr>
          <p:nvPr/>
        </p:nvSpPr>
        <p:spPr bwMode="auto">
          <a:xfrm>
            <a:off x="4656138" y="2276475"/>
            <a:ext cx="2159000" cy="3816350"/>
          </a:xfrm>
          <a:prstGeom prst="rect">
            <a:avLst/>
          </a:prstGeom>
          <a:solidFill>
            <a:srgbClr val="0033CC"/>
          </a:solidFill>
          <a:ln w="25400" algn="ctr">
            <a:solidFill>
              <a:srgbClr val="1E768C"/>
            </a:solidFill>
            <a:miter lim="800000"/>
            <a:headEnd/>
            <a:tailEnd/>
          </a:ln>
        </p:spPr>
        <p:txBody>
          <a:bodyPr lIns="97457" tIns="48728" rIns="97457" bIns="48728" anchor="ctr"/>
          <a:lstStyle/>
          <a:p>
            <a:pPr>
              <a:buFont typeface="Arial" charset="0"/>
              <a:buChar char="•"/>
            </a:pPr>
            <a:endParaRPr lang="tr-TR" sz="1100" dirty="0">
              <a:solidFill>
                <a:srgbClr val="FFFFFF"/>
              </a:solidFill>
              <a:latin typeface="Calibri" pitchFamily="34" charset="0"/>
              <a:cs typeface="Arial" charset="0"/>
            </a:endParaRPr>
          </a:p>
          <a:p>
            <a:pPr>
              <a:buFont typeface="Arial" charset="0"/>
              <a:buChar char="•"/>
            </a:pPr>
            <a:endParaRPr lang="tr-TR" sz="1100" dirty="0">
              <a:solidFill>
                <a:srgbClr val="FFFFFF"/>
              </a:solidFill>
              <a:latin typeface="Calibri" pitchFamily="34" charset="0"/>
              <a:cs typeface="Arial" charset="0"/>
            </a:endParaRPr>
          </a:p>
          <a:p>
            <a:pPr>
              <a:buFont typeface="Arial" charset="0"/>
              <a:buChar char="•"/>
            </a:pPr>
            <a:endParaRPr lang="tr-TR" sz="1100" dirty="0">
              <a:solidFill>
                <a:srgbClr val="FFFFFF"/>
              </a:solidFill>
              <a:latin typeface="Calibri" pitchFamily="34" charset="0"/>
              <a:cs typeface="Arial" charset="0"/>
            </a:endParaRPr>
          </a:p>
          <a:p>
            <a:pPr>
              <a:buFont typeface="Arial" charset="0"/>
              <a:buChar char="•"/>
            </a:pPr>
            <a:endParaRPr lang="tr-TR" sz="1100" dirty="0">
              <a:solidFill>
                <a:srgbClr val="FFFFFF"/>
              </a:solidFill>
              <a:latin typeface="Calibri" pitchFamily="34" charset="0"/>
              <a:cs typeface="Arial" charset="0"/>
            </a:endParaRPr>
          </a:p>
          <a:p>
            <a:pPr>
              <a:buFont typeface="Arial" charset="0"/>
              <a:buChar char="•"/>
            </a:pPr>
            <a:endParaRPr lang="tr-TR" sz="12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Associated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androgen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biosynthesis</a:t>
            </a: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Disorders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androgen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action</a:t>
            </a:r>
            <a:endParaRPr lang="tr-TR" sz="1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Complete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partial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insensitivity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syndrome</a:t>
            </a: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persistent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mullerian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duct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syndrom</a:t>
            </a: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Endocrine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disruption</a:t>
            </a: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2">
              <a:buFont typeface="Arial" charset="0"/>
              <a:buChar char="•"/>
            </a:pP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2">
              <a:buFont typeface="Arial" charset="0"/>
              <a:buChar char="•"/>
            </a:pP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Syndromic</a:t>
            </a:r>
            <a:r>
              <a:rPr lang="tr-TR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forms</a:t>
            </a:r>
            <a:endParaRPr lang="tr-TR" sz="1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2">
              <a:buFont typeface="Arial" charset="0"/>
              <a:buChar char="•"/>
            </a:pPr>
            <a:r>
              <a:rPr lang="tr-TR" sz="1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Unclassified</a:t>
            </a:r>
            <a:endParaRPr lang="tr-TR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2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tr-TR" sz="1100" dirty="0">
              <a:solidFill>
                <a:srgbClr val="FFFFFF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1512" name="14 Dikdörtgen"/>
          <p:cNvSpPr>
            <a:spLocks noChangeArrowheads="1"/>
          </p:cNvSpPr>
          <p:nvPr/>
        </p:nvSpPr>
        <p:spPr bwMode="auto">
          <a:xfrm>
            <a:off x="7104063" y="2781301"/>
            <a:ext cx="1439862" cy="1584325"/>
          </a:xfrm>
          <a:prstGeom prst="rect">
            <a:avLst/>
          </a:prstGeom>
          <a:solidFill>
            <a:srgbClr val="0033CC"/>
          </a:solidFill>
          <a:ln w="25400" algn="ctr">
            <a:solidFill>
              <a:srgbClr val="1E768C"/>
            </a:solidFill>
            <a:miter lim="800000"/>
            <a:headEnd/>
            <a:tailEnd/>
          </a:ln>
        </p:spPr>
        <p:txBody>
          <a:bodyPr lIns="97457" tIns="48728" rIns="97457" bIns="48728" anchor="ctr"/>
          <a:lstStyle/>
          <a:p>
            <a:pPr algn="ctr"/>
            <a:r>
              <a:rPr lang="tr-TR" sz="1600" b="1" dirty="0" err="1">
                <a:solidFill>
                  <a:schemeClr val="bg1"/>
                </a:solidFill>
                <a:cs typeface="Arial" charset="0"/>
              </a:rPr>
              <a:t>Disorders</a:t>
            </a:r>
            <a:r>
              <a:rPr lang="tr-TR" sz="1600" b="1" dirty="0">
                <a:solidFill>
                  <a:schemeClr val="bg1"/>
                </a:solidFill>
                <a:cs typeface="Arial" charset="0"/>
              </a:rPr>
              <a:t> of </a:t>
            </a:r>
            <a:r>
              <a:rPr lang="tr-TR" sz="1600" b="1" dirty="0" err="1" smtClean="0">
                <a:solidFill>
                  <a:schemeClr val="bg1"/>
                </a:solidFill>
                <a:cs typeface="Arial" charset="0"/>
              </a:rPr>
              <a:t>ovarian</a:t>
            </a:r>
            <a:endParaRPr lang="tr-TR" sz="1600" b="1" dirty="0" smtClean="0">
              <a:solidFill>
                <a:schemeClr val="bg1"/>
              </a:solidFill>
              <a:cs typeface="Arial" charset="0"/>
            </a:endParaRPr>
          </a:p>
          <a:p>
            <a:pPr algn="ctr"/>
            <a:r>
              <a:rPr lang="tr-TR" sz="1600" b="1" dirty="0" err="1" smtClean="0">
                <a:solidFill>
                  <a:schemeClr val="bg1"/>
                </a:solidFill>
                <a:cs typeface="Arial" charset="0"/>
              </a:rPr>
              <a:t>development</a:t>
            </a:r>
            <a:endParaRPr lang="tr-TR" sz="1600" b="1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1513" name="15 Dikdörtgen"/>
          <p:cNvSpPr>
            <a:spLocks noChangeArrowheads="1"/>
          </p:cNvSpPr>
          <p:nvPr/>
        </p:nvSpPr>
        <p:spPr bwMode="auto">
          <a:xfrm>
            <a:off x="8599488" y="2349500"/>
            <a:ext cx="1690688" cy="2305050"/>
          </a:xfrm>
          <a:prstGeom prst="rect">
            <a:avLst/>
          </a:prstGeom>
          <a:solidFill>
            <a:srgbClr val="0033CC"/>
          </a:solidFill>
          <a:ln w="25400" algn="ctr">
            <a:solidFill>
              <a:srgbClr val="1E768C"/>
            </a:solidFill>
            <a:miter lim="800000"/>
            <a:headEnd/>
            <a:tailEnd/>
          </a:ln>
        </p:spPr>
        <p:txBody>
          <a:bodyPr lIns="97457" tIns="48728" rIns="97457" bIns="48728" anchor="ctr"/>
          <a:lstStyle/>
          <a:p>
            <a:pPr algn="ctr"/>
            <a:r>
              <a:rPr lang="tr-TR" b="1" dirty="0" err="1">
                <a:solidFill>
                  <a:schemeClr val="bg1"/>
                </a:solidFill>
                <a:cs typeface="Arial" charset="0"/>
              </a:rPr>
              <a:t>Disorders</a:t>
            </a:r>
            <a:r>
              <a:rPr lang="tr-TR" b="1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tr-TR" b="1" dirty="0" smtClean="0">
                <a:solidFill>
                  <a:schemeClr val="bg1"/>
                </a:solidFill>
                <a:cs typeface="Arial" charset="0"/>
              </a:rPr>
              <a:t>of </a:t>
            </a:r>
            <a:r>
              <a:rPr lang="tr-TR" b="1" dirty="0" err="1" smtClean="0">
                <a:solidFill>
                  <a:schemeClr val="bg1"/>
                </a:solidFill>
                <a:cs typeface="Arial" charset="0"/>
              </a:rPr>
              <a:t>androgen</a:t>
            </a:r>
            <a:r>
              <a:rPr lang="tr-TR" b="1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tr-TR" b="1" dirty="0" err="1" smtClean="0">
                <a:solidFill>
                  <a:schemeClr val="bg1"/>
                </a:solidFill>
                <a:cs typeface="Arial" charset="0"/>
              </a:rPr>
              <a:t>excess</a:t>
            </a:r>
            <a:endParaRPr lang="tr-TR" b="1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1514" name="16 Metin kutusu"/>
          <p:cNvSpPr txBox="1">
            <a:spLocks noChangeArrowheads="1"/>
          </p:cNvSpPr>
          <p:nvPr/>
        </p:nvSpPr>
        <p:spPr bwMode="auto">
          <a:xfrm>
            <a:off x="4740768" y="2196068"/>
            <a:ext cx="19431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1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Disorders</a:t>
            </a:r>
            <a:r>
              <a:rPr lang="tr-TR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tr-TR" sz="1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andogen</a:t>
            </a:r>
            <a:r>
              <a:rPr lang="tr-TR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synthesis</a:t>
            </a:r>
            <a:r>
              <a:rPr lang="tr-TR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tr-TR" sz="1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androgen</a:t>
            </a:r>
            <a:r>
              <a:rPr lang="tr-TR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action</a:t>
            </a:r>
            <a:endParaRPr lang="tr-TR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4440239" y="549275"/>
            <a:ext cx="2447925" cy="1512888"/>
          </a:xfrm>
          <a:prstGeom prst="rect">
            <a:avLst/>
          </a:prstGeom>
          <a:solidFill>
            <a:srgbClr val="0E06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400" b="1" dirty="0">
                <a:solidFill>
                  <a:srgbClr val="FFFF00"/>
                </a:solidFill>
              </a:rPr>
              <a:t>46,XY </a:t>
            </a:r>
            <a:r>
              <a:rPr lang="tr-TR" sz="2400" b="1" dirty="0" err="1" smtClean="0">
                <a:solidFill>
                  <a:srgbClr val="FFFF00"/>
                </a:solidFill>
              </a:rPr>
              <a:t>DSDs</a:t>
            </a:r>
            <a:endParaRPr lang="tr-TR" sz="2400" b="1" dirty="0">
              <a:solidFill>
                <a:srgbClr val="FFFF00"/>
              </a:solidFill>
            </a:endParaRPr>
          </a:p>
          <a:p>
            <a:pPr algn="ctr"/>
            <a:r>
              <a:rPr lang="tr-TR" dirty="0">
                <a:solidFill>
                  <a:srgbClr val="FFFF00"/>
                </a:solidFill>
              </a:rPr>
              <a:t>1/ 20000 </a:t>
            </a:r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7464426" y="549275"/>
            <a:ext cx="2447925" cy="1512888"/>
          </a:xfrm>
          <a:prstGeom prst="rect">
            <a:avLst/>
          </a:prstGeom>
          <a:solidFill>
            <a:srgbClr val="0E06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400" b="1" dirty="0">
                <a:solidFill>
                  <a:srgbClr val="FFFF00"/>
                </a:solidFill>
              </a:rPr>
              <a:t>46,XX </a:t>
            </a:r>
            <a:r>
              <a:rPr lang="tr-TR" sz="2400" b="1" dirty="0" err="1" smtClean="0">
                <a:solidFill>
                  <a:srgbClr val="FFFF00"/>
                </a:solidFill>
              </a:rPr>
              <a:t>DSDs</a:t>
            </a:r>
            <a:endParaRPr lang="tr-TR" sz="2400" b="1" dirty="0">
              <a:solidFill>
                <a:srgbClr val="FFFF00"/>
              </a:solidFill>
            </a:endParaRPr>
          </a:p>
          <a:p>
            <a:pPr algn="ctr"/>
            <a:r>
              <a:rPr lang="tr-TR" dirty="0">
                <a:solidFill>
                  <a:srgbClr val="FFFF00"/>
                </a:solidFill>
              </a:rPr>
              <a:t>1/14000-15000</a:t>
            </a:r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720602" y="426181"/>
            <a:ext cx="2868737" cy="2016125"/>
          </a:xfrm>
          <a:prstGeom prst="rect">
            <a:avLst/>
          </a:prstGeom>
          <a:solidFill>
            <a:srgbClr val="0E06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dirty="0" err="1" smtClean="0">
                <a:solidFill>
                  <a:srgbClr val="FFFF00"/>
                </a:solidFill>
              </a:rPr>
              <a:t>Sex</a:t>
            </a:r>
            <a:r>
              <a:rPr lang="tr-TR" sz="2000" b="1" dirty="0" smtClean="0">
                <a:solidFill>
                  <a:srgbClr val="FFFF00"/>
                </a:solidFill>
              </a:rPr>
              <a:t> </a:t>
            </a:r>
            <a:r>
              <a:rPr lang="tr-TR" sz="2000" b="1" dirty="0" err="1" smtClean="0">
                <a:solidFill>
                  <a:srgbClr val="FFFF00"/>
                </a:solidFill>
              </a:rPr>
              <a:t>Chromosome</a:t>
            </a:r>
            <a:r>
              <a:rPr lang="tr-TR" sz="2000" b="1" dirty="0" smtClean="0">
                <a:solidFill>
                  <a:srgbClr val="FFFF00"/>
                </a:solidFill>
              </a:rPr>
              <a:t> </a:t>
            </a:r>
            <a:r>
              <a:rPr lang="tr-TR" sz="2000" b="1" dirty="0" err="1" smtClean="0">
                <a:solidFill>
                  <a:srgbClr val="FFFF00"/>
                </a:solidFill>
              </a:rPr>
              <a:t>DSDs</a:t>
            </a:r>
            <a:endParaRPr lang="tr-TR" sz="2000" b="1" dirty="0" smtClean="0">
              <a:solidFill>
                <a:srgbClr val="FFFF00"/>
              </a:solidFill>
            </a:endParaRPr>
          </a:p>
          <a:p>
            <a:pPr algn="ctr"/>
            <a:r>
              <a:rPr lang="tr-TR" dirty="0" smtClean="0">
                <a:solidFill>
                  <a:srgbClr val="FFFF00"/>
                </a:solidFill>
              </a:rPr>
              <a:t>47,XXY </a:t>
            </a:r>
          </a:p>
          <a:p>
            <a:pPr algn="ctr"/>
            <a:r>
              <a:rPr lang="tr-TR" dirty="0" err="1" smtClean="0">
                <a:solidFill>
                  <a:srgbClr val="FFFF00"/>
                </a:solidFill>
              </a:rPr>
              <a:t>Kline</a:t>
            </a:r>
            <a:r>
              <a:rPr lang="tr-TR" dirty="0" smtClean="0">
                <a:solidFill>
                  <a:srgbClr val="FFFF00"/>
                </a:solidFill>
              </a:rPr>
              <a:t> </a:t>
            </a:r>
            <a:r>
              <a:rPr lang="tr-TR" dirty="0" err="1">
                <a:solidFill>
                  <a:srgbClr val="FFFF00"/>
                </a:solidFill>
              </a:rPr>
              <a:t>felter</a:t>
            </a:r>
            <a:r>
              <a:rPr lang="tr-TR" dirty="0">
                <a:solidFill>
                  <a:srgbClr val="FFFF00"/>
                </a:solidFill>
              </a:rPr>
              <a:t> 1/500-1000</a:t>
            </a:r>
          </a:p>
          <a:p>
            <a:pPr algn="ctr"/>
            <a:r>
              <a:rPr lang="tr-TR" dirty="0" smtClean="0">
                <a:solidFill>
                  <a:srgbClr val="FFFF00"/>
                </a:solidFill>
              </a:rPr>
              <a:t>45,X </a:t>
            </a:r>
            <a:r>
              <a:rPr lang="tr-TR" dirty="0" err="1" smtClean="0">
                <a:solidFill>
                  <a:srgbClr val="FFFF00"/>
                </a:solidFill>
              </a:rPr>
              <a:t>Turner</a:t>
            </a:r>
            <a:r>
              <a:rPr lang="tr-TR" dirty="0" smtClean="0">
                <a:solidFill>
                  <a:srgbClr val="FFFF00"/>
                </a:solidFill>
              </a:rPr>
              <a:t> 1/2500</a:t>
            </a:r>
          </a:p>
          <a:p>
            <a:pPr algn="ctr"/>
            <a:r>
              <a:rPr lang="tr-TR" dirty="0" smtClean="0">
                <a:solidFill>
                  <a:srgbClr val="FFFF00"/>
                </a:solidFill>
              </a:rPr>
              <a:t>45,X/XY</a:t>
            </a:r>
          </a:p>
          <a:p>
            <a:pPr algn="ctr"/>
            <a:r>
              <a:rPr lang="tr-TR" dirty="0" smtClean="0">
                <a:solidFill>
                  <a:srgbClr val="FFFF00"/>
                </a:solidFill>
              </a:rPr>
              <a:t>46,XX/46,XY</a:t>
            </a:r>
          </a:p>
          <a:p>
            <a:pPr algn="ctr"/>
            <a:r>
              <a:rPr lang="tr-TR" dirty="0" smtClean="0">
                <a:solidFill>
                  <a:srgbClr val="FFFF00"/>
                </a:solidFill>
              </a:rPr>
              <a:t>DSD </a:t>
            </a:r>
            <a:r>
              <a:rPr lang="tr-TR" dirty="0" err="1" smtClean="0">
                <a:solidFill>
                  <a:srgbClr val="FFFF00"/>
                </a:solidFill>
              </a:rPr>
              <a:t>with</a:t>
            </a:r>
            <a:r>
              <a:rPr lang="tr-TR" dirty="0" smtClean="0">
                <a:solidFill>
                  <a:srgbClr val="FFFF00"/>
                </a:solidFill>
              </a:rPr>
              <a:t> </a:t>
            </a:r>
            <a:r>
              <a:rPr lang="tr-TR" dirty="0" err="1" smtClean="0">
                <a:solidFill>
                  <a:srgbClr val="FFFF00"/>
                </a:solidFill>
              </a:rPr>
              <a:t>atypic</a:t>
            </a:r>
            <a:r>
              <a:rPr lang="tr-TR" dirty="0" smtClean="0">
                <a:solidFill>
                  <a:srgbClr val="FFFF00"/>
                </a:solidFill>
              </a:rPr>
              <a:t> </a:t>
            </a:r>
            <a:r>
              <a:rPr lang="tr-TR" dirty="0" err="1" smtClean="0">
                <a:solidFill>
                  <a:srgbClr val="FFFF00"/>
                </a:solidFill>
              </a:rPr>
              <a:t>genitalias</a:t>
            </a:r>
            <a:endParaRPr lang="tr-TR" dirty="0">
              <a:solidFill>
                <a:srgbClr val="FFFF00"/>
              </a:solidFill>
            </a:endParaRPr>
          </a:p>
        </p:txBody>
      </p:sp>
      <p:cxnSp>
        <p:nvCxnSpPr>
          <p:cNvPr id="2" name="5 Düz Ok Bağlayıcısı"/>
          <p:cNvCxnSpPr/>
          <p:nvPr/>
        </p:nvCxnSpPr>
        <p:spPr>
          <a:xfrm flipH="1">
            <a:off x="5951539" y="1916113"/>
            <a:ext cx="231775" cy="360362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0" name="15 Metin kutusu"/>
          <p:cNvSpPr txBox="1">
            <a:spLocks noChangeArrowheads="1"/>
          </p:cNvSpPr>
          <p:nvPr/>
        </p:nvSpPr>
        <p:spPr bwMode="auto">
          <a:xfrm>
            <a:off x="1738282" y="4786322"/>
            <a:ext cx="2714644" cy="67710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 err="1"/>
              <a:t>I</a:t>
            </a:r>
            <a:r>
              <a:rPr lang="tr-TR" sz="2000" b="1" dirty="0" err="1" smtClean="0"/>
              <a:t>ntersex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İnsidance</a:t>
            </a:r>
            <a:r>
              <a:rPr lang="tr-TR" dirty="0" smtClean="0"/>
              <a:t>: </a:t>
            </a:r>
            <a:r>
              <a:rPr lang="tr-TR" dirty="0"/>
              <a:t>1/4500-1/5500</a:t>
            </a:r>
          </a:p>
        </p:txBody>
      </p:sp>
    </p:spTree>
    <p:extLst>
      <p:ext uri="{BB962C8B-B14F-4D97-AF65-F5344CB8AC3E}">
        <p14:creationId xmlns:p14="http://schemas.microsoft.com/office/powerpoint/2010/main" val="399285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1690688"/>
            <a:ext cx="10515600" cy="1325563"/>
          </a:xfrm>
        </p:spPr>
        <p:txBody>
          <a:bodyPr/>
          <a:lstStyle/>
          <a:p>
            <a:r>
              <a:rPr lang="tr-TR" dirty="0" err="1" smtClean="0"/>
              <a:t>When</a:t>
            </a:r>
            <a:r>
              <a:rPr lang="tr-TR" dirty="0" smtClean="0"/>
              <a:t> do </a:t>
            </a:r>
            <a:r>
              <a:rPr lang="tr-TR" dirty="0" err="1" smtClean="0"/>
              <a:t>you</a:t>
            </a:r>
            <a:r>
              <a:rPr lang="tr-TR" dirty="0" smtClean="0"/>
              <a:t> </a:t>
            </a:r>
            <a:r>
              <a:rPr lang="tr-TR" dirty="0" err="1" smtClean="0"/>
              <a:t>think</a:t>
            </a:r>
            <a:r>
              <a:rPr lang="tr-TR" dirty="0" smtClean="0"/>
              <a:t> </a:t>
            </a:r>
            <a:r>
              <a:rPr lang="tr-TR" dirty="0" err="1" smtClean="0"/>
              <a:t>androgen</a:t>
            </a:r>
            <a:r>
              <a:rPr lang="tr-TR" dirty="0" smtClean="0"/>
              <a:t> </a:t>
            </a:r>
            <a:r>
              <a:rPr lang="tr-TR" dirty="0" err="1" smtClean="0"/>
              <a:t>excess</a:t>
            </a:r>
            <a:r>
              <a:rPr lang="tr-TR" dirty="0" smtClean="0"/>
              <a:t> in a </a:t>
            </a:r>
            <a:r>
              <a:rPr lang="tr-TR" dirty="0" err="1" smtClean="0"/>
              <a:t>girl</a:t>
            </a:r>
            <a:r>
              <a:rPr lang="tr-TR" dirty="0" smtClean="0"/>
              <a:t>?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5221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462" y="142852"/>
            <a:ext cx="3849200" cy="1650779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sz="4000" b="1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46,XX  </a:t>
            </a:r>
            <a:r>
              <a:rPr lang="tr-TR" sz="4000" b="1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DSD’s</a:t>
            </a:r>
            <a:r>
              <a:rPr lang="tr-TR" sz="4000" b="1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tr-TR" sz="4000" b="1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with</a:t>
            </a:r>
            <a:r>
              <a:rPr lang="tr-TR" sz="4000" b="1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tr-TR" sz="4000" b="1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androgene</a:t>
            </a:r>
            <a:r>
              <a:rPr lang="tr-TR" sz="4000" b="1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tr-TR" sz="4000" b="1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ecsess</a:t>
            </a:r>
            <a:r>
              <a:rPr lang="tr-TR" sz="3200" dirty="0"/>
              <a:t/>
            </a:r>
            <a:br>
              <a:rPr lang="tr-TR" sz="3200" dirty="0"/>
            </a:br>
            <a:endParaRPr lang="en-US" sz="32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0" y="2209800"/>
            <a:ext cx="7924800" cy="4648200"/>
          </a:xfrm>
        </p:spPr>
        <p:txBody>
          <a:bodyPr>
            <a:normAutofit/>
          </a:bodyPr>
          <a:lstStyle/>
          <a:p>
            <a:pPr eaLnBrk="1" hangingPunct="1">
              <a:spcAft>
                <a:spcPct val="30000"/>
              </a:spcAft>
              <a:defRPr/>
            </a:pPr>
            <a:r>
              <a:rPr lang="tr-TR" dirty="0" err="1" smtClean="0"/>
              <a:t>Karyotype</a:t>
            </a:r>
            <a:r>
              <a:rPr lang="tr-TR" dirty="0" smtClean="0"/>
              <a:t> 	: 	46, XX</a:t>
            </a:r>
          </a:p>
          <a:p>
            <a:pPr eaLnBrk="1" hangingPunct="1">
              <a:spcAft>
                <a:spcPct val="30000"/>
              </a:spcAft>
              <a:defRPr/>
            </a:pPr>
            <a:r>
              <a:rPr lang="tr-TR" dirty="0" err="1" smtClean="0"/>
              <a:t>Gonads</a:t>
            </a:r>
            <a:r>
              <a:rPr lang="tr-TR" dirty="0" smtClean="0"/>
              <a:t>		:	</a:t>
            </a:r>
            <a:r>
              <a:rPr lang="tr-TR" dirty="0" err="1" smtClean="0"/>
              <a:t>Bilateral</a:t>
            </a:r>
            <a:r>
              <a:rPr lang="tr-TR" dirty="0" smtClean="0"/>
              <a:t> </a:t>
            </a:r>
            <a:r>
              <a:rPr lang="tr-TR" dirty="0" err="1" smtClean="0"/>
              <a:t>Ovary</a:t>
            </a:r>
            <a:r>
              <a:rPr lang="tr-TR" dirty="0" smtClean="0"/>
              <a:t>		</a:t>
            </a:r>
          </a:p>
          <a:p>
            <a:pPr eaLnBrk="1" hangingPunct="1">
              <a:spcAft>
                <a:spcPct val="30000"/>
              </a:spcAft>
              <a:defRPr/>
            </a:pPr>
            <a:r>
              <a:rPr lang="tr-TR" dirty="0" err="1" smtClean="0"/>
              <a:t>Müller</a:t>
            </a:r>
            <a:r>
              <a:rPr lang="tr-TR" dirty="0" smtClean="0"/>
              <a:t> (</a:t>
            </a:r>
            <a:r>
              <a:rPr lang="tr-TR" dirty="0" err="1" smtClean="0"/>
              <a:t>Uterus</a:t>
            </a:r>
            <a:r>
              <a:rPr lang="tr-TR" dirty="0" smtClean="0"/>
              <a:t>)		:	+</a:t>
            </a:r>
          </a:p>
          <a:p>
            <a:pPr eaLnBrk="1" hangingPunct="1">
              <a:spcAft>
                <a:spcPct val="30000"/>
              </a:spcAft>
              <a:defRPr/>
            </a:pPr>
            <a:r>
              <a:rPr lang="tr-TR" dirty="0" err="1" smtClean="0"/>
              <a:t>External</a:t>
            </a:r>
            <a:r>
              <a:rPr lang="tr-TR" dirty="0" smtClean="0"/>
              <a:t> </a:t>
            </a:r>
            <a:r>
              <a:rPr lang="tr-TR" dirty="0" err="1" smtClean="0"/>
              <a:t>genitalia</a:t>
            </a:r>
            <a:r>
              <a:rPr lang="tr-TR" dirty="0" smtClean="0"/>
              <a:t> : </a:t>
            </a:r>
            <a:r>
              <a:rPr lang="tr-TR" dirty="0" err="1" smtClean="0"/>
              <a:t>Virilized</a:t>
            </a:r>
            <a:endParaRPr lang="tr-TR" dirty="0" smtClean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6241" y="3568609"/>
            <a:ext cx="3933825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55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2524101" y="1357299"/>
            <a:ext cx="7358114" cy="3293209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tr-TR" sz="3200" b="1" dirty="0" err="1" smtClean="0"/>
              <a:t>Attention</a:t>
            </a:r>
            <a:r>
              <a:rPr lang="tr-TR" sz="3200" b="1" dirty="0"/>
              <a:t> </a:t>
            </a:r>
            <a:r>
              <a:rPr lang="tr-TR" sz="3200" b="1" dirty="0" err="1"/>
              <a:t>with</a:t>
            </a:r>
            <a:r>
              <a:rPr lang="tr-TR" sz="3200" b="1" dirty="0"/>
              <a:t> 46,XX </a:t>
            </a:r>
            <a:r>
              <a:rPr lang="tr-TR" sz="3200" b="1" dirty="0" err="1"/>
              <a:t>infants</a:t>
            </a:r>
            <a:r>
              <a:rPr lang="tr-TR" sz="3200" b="1" dirty="0"/>
              <a:t> </a:t>
            </a:r>
            <a:r>
              <a:rPr lang="tr-TR" sz="3200" b="1" dirty="0" err="1"/>
              <a:t>should</a:t>
            </a:r>
            <a:r>
              <a:rPr lang="tr-TR" sz="3200" b="1" dirty="0"/>
              <a:t> </a:t>
            </a:r>
            <a:r>
              <a:rPr lang="tr-TR" sz="3200" b="1" dirty="0" smtClean="0"/>
              <a:t>be </a:t>
            </a:r>
            <a:r>
              <a:rPr lang="tr-TR" sz="3200" b="1" dirty="0" err="1" smtClean="0"/>
              <a:t>focused</a:t>
            </a:r>
            <a:r>
              <a:rPr lang="tr-TR" sz="3200" b="1" dirty="0" smtClean="0"/>
              <a:t> on  </a:t>
            </a:r>
            <a:r>
              <a:rPr lang="tr-TR" sz="3200" b="1" dirty="0" err="1" smtClean="0"/>
              <a:t>the</a:t>
            </a:r>
            <a:r>
              <a:rPr lang="tr-TR" sz="3200" b="1" dirty="0" smtClean="0"/>
              <a:t> </a:t>
            </a:r>
            <a:r>
              <a:rPr lang="tr-TR" sz="3200" b="1" dirty="0" err="1" smtClean="0"/>
              <a:t>external</a:t>
            </a:r>
            <a:r>
              <a:rPr lang="tr-TR" sz="3200" b="1" dirty="0" smtClean="0"/>
              <a:t> </a:t>
            </a:r>
            <a:r>
              <a:rPr lang="tr-TR" sz="3200" b="1" dirty="0" err="1" smtClean="0"/>
              <a:t>genitalia</a:t>
            </a:r>
            <a:r>
              <a:rPr lang="tr-TR" sz="3200" b="1" dirty="0" smtClean="0"/>
              <a:t>:</a:t>
            </a:r>
            <a:endParaRPr lang="tr-TR" sz="3200" b="1" dirty="0"/>
          </a:p>
          <a:p>
            <a:pPr>
              <a:buFont typeface="Arial" pitchFamily="34" charset="0"/>
              <a:buChar char="•"/>
            </a:pPr>
            <a:r>
              <a:rPr lang="en-US" dirty="0" err="1"/>
              <a:t>Ambigus</a:t>
            </a:r>
            <a:r>
              <a:rPr lang="en-US" dirty="0"/>
              <a:t> genitalia </a:t>
            </a:r>
            <a:r>
              <a:rPr lang="tr-TR" dirty="0" err="1" smtClean="0"/>
              <a:t>with</a:t>
            </a:r>
            <a:r>
              <a:rPr lang="en-US" dirty="0" smtClean="0"/>
              <a:t> </a:t>
            </a:r>
            <a:r>
              <a:rPr lang="en-US" dirty="0"/>
              <a:t>gonads are not </a:t>
            </a:r>
            <a:r>
              <a:rPr lang="en-US" dirty="0" smtClean="0"/>
              <a:t>palpable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Palpation </a:t>
            </a:r>
            <a:r>
              <a:rPr lang="en-US" dirty="0"/>
              <a:t>of the gonad excludes it</a:t>
            </a:r>
            <a:r>
              <a:rPr lang="en-US" dirty="0" smtClean="0"/>
              <a:t>.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en-US" dirty="0"/>
              <a:t>The absence of vaginal opening is the result of labia </a:t>
            </a:r>
            <a:r>
              <a:rPr lang="en-US" dirty="0" err="1"/>
              <a:t>majora</a:t>
            </a:r>
            <a:r>
              <a:rPr lang="en-US" dirty="0"/>
              <a:t> fusion</a:t>
            </a:r>
            <a:r>
              <a:rPr lang="tr-TR" dirty="0" smtClean="0"/>
              <a:t>. </a:t>
            </a: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en-US" dirty="0"/>
              <a:t>Not to be confused with fusion of the labia </a:t>
            </a:r>
            <a:r>
              <a:rPr lang="en-US" dirty="0" err="1"/>
              <a:t>minora</a:t>
            </a:r>
            <a:r>
              <a:rPr lang="tr-TR" dirty="0" smtClean="0"/>
              <a:t>.</a:t>
            </a: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en-US" dirty="0"/>
              <a:t>Although genital hyperpigmentation </a:t>
            </a:r>
            <a:r>
              <a:rPr lang="en-US" dirty="0" smtClean="0"/>
              <a:t>is </a:t>
            </a:r>
            <a:r>
              <a:rPr lang="en-US" dirty="0"/>
              <a:t>a </a:t>
            </a:r>
            <a:r>
              <a:rPr lang="tr-TR" dirty="0" err="1" smtClean="0"/>
              <a:t>clue</a:t>
            </a:r>
            <a:r>
              <a:rPr lang="en-US" dirty="0" smtClean="0"/>
              <a:t> </a:t>
            </a:r>
            <a:r>
              <a:rPr lang="tr-TR" dirty="0" smtClean="0"/>
              <a:t>but</a:t>
            </a:r>
            <a:r>
              <a:rPr lang="en-US" dirty="0" smtClean="0"/>
              <a:t> </a:t>
            </a:r>
            <a:r>
              <a:rPr lang="en-US" dirty="0"/>
              <a:t>it makes the approach difficult in the dark skinned baby</a:t>
            </a:r>
            <a:r>
              <a:rPr lang="en-US" dirty="0" smtClean="0"/>
              <a:t>.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en-US" dirty="0"/>
              <a:t>17OHP values should be interpreted with family history, physical examination, and baby's </a:t>
            </a:r>
            <a:r>
              <a:rPr lang="tr-TR" dirty="0" err="1" smtClean="0"/>
              <a:t>gestation</a:t>
            </a:r>
            <a:r>
              <a:rPr lang="tr-TR" dirty="0" smtClean="0"/>
              <a:t> </a:t>
            </a:r>
            <a:r>
              <a:rPr lang="en-US" dirty="0" smtClean="0"/>
              <a:t>age </a:t>
            </a:r>
            <a:r>
              <a:rPr lang="en-US" dirty="0"/>
              <a:t>and birth weight.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7854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462" y="142852"/>
            <a:ext cx="8443942" cy="1857388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sz="4000" b="1" dirty="0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46,XY </a:t>
            </a:r>
            <a:r>
              <a:rPr lang="tr-TR" sz="4000" b="1" dirty="0" err="1" smtClean="0">
                <a:effectLst>
                  <a:outerShdw blurRad="38100" dist="38100" dir="2700000" algn="tl">
                    <a:srgbClr val="010199"/>
                  </a:outerShdw>
                </a:effectLst>
              </a:rPr>
              <a:t>DSDs</a:t>
            </a:r>
            <a:r>
              <a:rPr lang="tr-TR" sz="3200" dirty="0"/>
              <a:t/>
            </a:r>
            <a:br>
              <a:rPr lang="tr-TR" sz="3200" dirty="0"/>
            </a:br>
            <a:endParaRPr lang="en-US" sz="32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0" y="2209800"/>
            <a:ext cx="7924800" cy="4648200"/>
          </a:xfrm>
        </p:spPr>
        <p:txBody>
          <a:bodyPr>
            <a:normAutofit/>
          </a:bodyPr>
          <a:lstStyle/>
          <a:p>
            <a:pPr eaLnBrk="1" hangingPunct="1">
              <a:spcAft>
                <a:spcPct val="30000"/>
              </a:spcAft>
              <a:defRPr/>
            </a:pPr>
            <a:r>
              <a:rPr lang="tr-TR" dirty="0" err="1" smtClean="0"/>
              <a:t>Karyotype</a:t>
            </a:r>
            <a:r>
              <a:rPr lang="tr-TR" dirty="0" smtClean="0"/>
              <a:t> 	: 	46, XY</a:t>
            </a:r>
          </a:p>
          <a:p>
            <a:pPr eaLnBrk="1" hangingPunct="1">
              <a:spcAft>
                <a:spcPct val="30000"/>
              </a:spcAft>
              <a:defRPr/>
            </a:pPr>
            <a:r>
              <a:rPr lang="tr-TR" dirty="0" err="1" smtClean="0"/>
              <a:t>Gonads</a:t>
            </a:r>
            <a:r>
              <a:rPr lang="tr-TR" dirty="0" smtClean="0"/>
              <a:t>		:	</a:t>
            </a:r>
            <a:r>
              <a:rPr lang="tr-TR" dirty="0" err="1" smtClean="0"/>
              <a:t>Bilateral</a:t>
            </a:r>
            <a:r>
              <a:rPr lang="tr-TR" dirty="0" smtClean="0"/>
              <a:t> Testis</a:t>
            </a:r>
          </a:p>
          <a:p>
            <a:pPr eaLnBrk="1" hangingPunct="1">
              <a:spcAft>
                <a:spcPct val="30000"/>
              </a:spcAft>
              <a:buFont typeface="Wingdings" pitchFamily="2" charset="2"/>
              <a:buNone/>
              <a:defRPr/>
            </a:pPr>
            <a:r>
              <a:rPr lang="tr-TR" dirty="0" smtClean="0"/>
              <a:t>		(</a:t>
            </a:r>
            <a:r>
              <a:rPr lang="tr-TR" dirty="0" err="1" smtClean="0"/>
              <a:t>Intra</a:t>
            </a:r>
            <a:r>
              <a:rPr lang="tr-TR" dirty="0" smtClean="0"/>
              <a:t> </a:t>
            </a:r>
            <a:r>
              <a:rPr lang="tr-TR" dirty="0" err="1"/>
              <a:t>a</a:t>
            </a:r>
            <a:r>
              <a:rPr lang="tr-TR" dirty="0" err="1" smtClean="0"/>
              <a:t>bdominal</a:t>
            </a:r>
            <a:r>
              <a:rPr lang="tr-TR" dirty="0" smtClean="0"/>
              <a:t> – </a:t>
            </a:r>
            <a:r>
              <a:rPr lang="tr-TR" dirty="0" err="1" smtClean="0"/>
              <a:t>inguinal</a:t>
            </a:r>
            <a:r>
              <a:rPr lang="tr-TR" dirty="0" smtClean="0"/>
              <a:t> – </a:t>
            </a:r>
            <a:r>
              <a:rPr lang="tr-TR" dirty="0" err="1" smtClean="0"/>
              <a:t>scrotal</a:t>
            </a:r>
            <a:r>
              <a:rPr lang="tr-TR" dirty="0" smtClean="0"/>
              <a:t>, </a:t>
            </a:r>
            <a:endParaRPr lang="tr-TR" dirty="0"/>
          </a:p>
          <a:p>
            <a:pPr eaLnBrk="1" hangingPunct="1">
              <a:spcAft>
                <a:spcPct val="30000"/>
              </a:spcAft>
              <a:buFont typeface="Wingdings" pitchFamily="2" charset="2"/>
              <a:buNone/>
              <a:defRPr/>
            </a:pPr>
            <a:r>
              <a:rPr lang="tr-TR" dirty="0" smtClean="0"/>
              <a:t> </a:t>
            </a:r>
            <a:r>
              <a:rPr lang="tr-TR" dirty="0" err="1" smtClean="0"/>
              <a:t>Uterus</a:t>
            </a:r>
            <a:r>
              <a:rPr lang="tr-TR" dirty="0" smtClean="0"/>
              <a:t>		:	±</a:t>
            </a:r>
          </a:p>
          <a:p>
            <a:pPr eaLnBrk="1" hangingPunct="1">
              <a:spcAft>
                <a:spcPct val="30000"/>
              </a:spcAft>
              <a:defRPr/>
            </a:pPr>
            <a:r>
              <a:rPr lang="tr-TR" dirty="0" err="1" smtClean="0"/>
              <a:t>Wolf</a:t>
            </a:r>
            <a:r>
              <a:rPr lang="tr-TR" dirty="0" smtClean="0"/>
              <a:t>	</a:t>
            </a:r>
            <a:r>
              <a:rPr lang="tr-TR" dirty="0" err="1" smtClean="0"/>
              <a:t>fian</a:t>
            </a:r>
            <a:r>
              <a:rPr lang="tr-TR" dirty="0"/>
              <a:t> </a:t>
            </a:r>
            <a:r>
              <a:rPr lang="tr-TR" dirty="0" err="1" smtClean="0"/>
              <a:t>duct</a:t>
            </a:r>
            <a:r>
              <a:rPr lang="tr-TR" dirty="0" smtClean="0"/>
              <a:t>	:	±</a:t>
            </a:r>
          </a:p>
          <a:p>
            <a:pPr eaLnBrk="1" hangingPunct="1">
              <a:spcAft>
                <a:spcPct val="30000"/>
              </a:spcAft>
              <a:defRPr/>
            </a:pPr>
            <a:r>
              <a:rPr lang="tr-TR" dirty="0" err="1" smtClean="0"/>
              <a:t>Prostate</a:t>
            </a:r>
            <a:r>
              <a:rPr lang="tr-TR" dirty="0" smtClean="0"/>
              <a:t>		:	±</a:t>
            </a:r>
            <a:endParaRPr lang="en-US" dirty="0" smtClean="0"/>
          </a:p>
        </p:txBody>
      </p:sp>
      <p:sp>
        <p:nvSpPr>
          <p:cNvPr id="4" name="3 Metin kutusu"/>
          <p:cNvSpPr txBox="1"/>
          <p:nvPr/>
        </p:nvSpPr>
        <p:spPr>
          <a:xfrm>
            <a:off x="7810513" y="1571612"/>
            <a:ext cx="2034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err="1" smtClean="0"/>
              <a:t>İnsidance</a:t>
            </a:r>
            <a:r>
              <a:rPr lang="tr-TR" dirty="0" smtClean="0"/>
              <a:t>: </a:t>
            </a:r>
            <a:r>
              <a:rPr lang="tr-TR" dirty="0"/>
              <a:t>1/20 000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4895" y="3943350"/>
            <a:ext cx="3733800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AutoShape 2"/>
          <p:cNvSpPr>
            <a:spLocks noChangeArrowheads="1"/>
          </p:cNvSpPr>
          <p:nvPr/>
        </p:nvSpPr>
        <p:spPr bwMode="auto">
          <a:xfrm>
            <a:off x="3335338" y="266701"/>
            <a:ext cx="5281124" cy="867507"/>
          </a:xfrm>
          <a:prstGeom prst="roundRect">
            <a:avLst>
              <a:gd name="adj" fmla="val 16667"/>
            </a:avLst>
          </a:prstGeom>
          <a:noFill/>
          <a:ln w="38100">
            <a:noFill/>
            <a:round/>
            <a:headEnd type="none" w="sm" len="sm"/>
            <a:tailEnd type="none" w="sm" len="sm"/>
          </a:ln>
          <a:effectLst>
            <a:prstShdw prst="shdw17" dist="17961" dir="2700000">
              <a:srgbClr val="001F5C"/>
            </a:prstShdw>
          </a:effectLst>
        </p:spPr>
        <p:txBody>
          <a:bodyPr wrap="none" anchor="ctr"/>
          <a:lstStyle/>
          <a:p>
            <a:pPr algn="ctr" eaLnBrk="0" hangingPunct="0"/>
            <a:r>
              <a:rPr lang="en-US" sz="3200" b="1" i="1" dirty="0">
                <a:solidFill>
                  <a:srgbClr val="C00000"/>
                </a:solidFill>
              </a:rPr>
              <a:t>DIFFERENTIAL DIAGNOSIS</a:t>
            </a:r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518746" y="4038600"/>
            <a:ext cx="5275384" cy="2227016"/>
          </a:xfrm>
          <a:prstGeom prst="roundRect">
            <a:avLst>
              <a:gd name="adj" fmla="val 16667"/>
            </a:avLst>
          </a:prstGeom>
          <a:solidFill>
            <a:srgbClr val="003399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marL="282575" eaLnBrk="0" hangingPunct="0"/>
            <a:r>
              <a:rPr lang="tr-TR" b="1" u="sng" dirty="0" err="1" smtClean="0">
                <a:solidFill>
                  <a:schemeClr val="bg1"/>
                </a:solidFill>
              </a:rPr>
              <a:t>Lab</a:t>
            </a:r>
            <a:endParaRPr lang="tr-TR" b="1" u="sng" dirty="0" smtClean="0">
              <a:solidFill>
                <a:schemeClr val="bg1"/>
              </a:solidFill>
            </a:endParaRPr>
          </a:p>
          <a:p>
            <a:pPr marL="282575" eaLnBrk="0" hangingPunct="0"/>
            <a:r>
              <a:rPr lang="tr-TR" b="1" dirty="0" err="1" smtClean="0">
                <a:solidFill>
                  <a:schemeClr val="bg1"/>
                </a:solidFill>
              </a:rPr>
              <a:t>Imaging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structures</a:t>
            </a:r>
            <a:r>
              <a:rPr lang="tr-TR" b="1" dirty="0">
                <a:solidFill>
                  <a:schemeClr val="bg1"/>
                </a:solidFill>
              </a:rPr>
              <a:t>  </a:t>
            </a:r>
            <a:r>
              <a:rPr lang="tr-TR" b="1" dirty="0" smtClean="0">
                <a:solidFill>
                  <a:schemeClr val="bg1"/>
                </a:solidFill>
              </a:rPr>
              <a:t>of   </a:t>
            </a:r>
            <a:r>
              <a:rPr lang="tr-TR" b="1" dirty="0" err="1" smtClean="0">
                <a:solidFill>
                  <a:schemeClr val="bg1"/>
                </a:solidFill>
              </a:rPr>
              <a:t>gonads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endParaRPr lang="tr-TR" b="1" dirty="0">
              <a:solidFill>
                <a:schemeClr val="bg1"/>
              </a:solidFill>
            </a:endParaRPr>
          </a:p>
          <a:p>
            <a:pPr marL="282575" eaLnBrk="0" hangingPunct="0"/>
            <a:r>
              <a:rPr lang="tr-TR" b="1" dirty="0" err="1" smtClean="0">
                <a:solidFill>
                  <a:schemeClr val="bg1"/>
                </a:solidFill>
              </a:rPr>
              <a:t>Uterus</a:t>
            </a:r>
            <a:r>
              <a:rPr lang="tr-TR" b="1" dirty="0" smtClean="0">
                <a:solidFill>
                  <a:schemeClr val="bg1"/>
                </a:solidFill>
              </a:rPr>
              <a:t> ?</a:t>
            </a:r>
            <a:endParaRPr lang="tr-TR" b="1" dirty="0">
              <a:solidFill>
                <a:schemeClr val="bg1"/>
              </a:solidFill>
            </a:endParaRPr>
          </a:p>
          <a:p>
            <a:pPr marL="282575" eaLnBrk="0" hangingPunct="0"/>
            <a:r>
              <a:rPr lang="tr-TR" b="1" dirty="0" err="1" smtClean="0">
                <a:solidFill>
                  <a:schemeClr val="bg1"/>
                </a:solidFill>
              </a:rPr>
              <a:t>Karyotype</a:t>
            </a:r>
            <a:r>
              <a:rPr lang="tr-TR" b="1" dirty="0" smtClean="0">
                <a:solidFill>
                  <a:schemeClr val="bg1"/>
                </a:solidFill>
              </a:rPr>
              <a:t>  </a:t>
            </a:r>
            <a:r>
              <a:rPr lang="tr-TR" b="1" dirty="0">
                <a:solidFill>
                  <a:schemeClr val="bg1"/>
                </a:solidFill>
              </a:rPr>
              <a:t>?</a:t>
            </a:r>
          </a:p>
          <a:p>
            <a:pPr marL="282575" eaLnBrk="0" hangingPunct="0"/>
            <a:r>
              <a:rPr lang="tr-TR" b="1" dirty="0">
                <a:solidFill>
                  <a:schemeClr val="bg1"/>
                </a:solidFill>
              </a:rPr>
              <a:t>17 - OHP </a:t>
            </a:r>
            <a:r>
              <a:rPr lang="tr-TR" b="1" dirty="0" smtClean="0">
                <a:solidFill>
                  <a:schemeClr val="bg1"/>
                </a:solidFill>
              </a:rPr>
              <a:t> ?/</a:t>
            </a:r>
            <a:r>
              <a:rPr lang="tr-TR" b="1" dirty="0" err="1" smtClean="0">
                <a:solidFill>
                  <a:schemeClr val="bg1"/>
                </a:solidFill>
              </a:rPr>
              <a:t>Hormonal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studies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70660" name="AutoShape 4"/>
          <p:cNvSpPr>
            <a:spLocks noChangeArrowheads="1"/>
          </p:cNvSpPr>
          <p:nvPr/>
        </p:nvSpPr>
        <p:spPr bwMode="auto">
          <a:xfrm>
            <a:off x="5943599" y="4038600"/>
            <a:ext cx="4800601" cy="2538046"/>
          </a:xfrm>
          <a:prstGeom prst="roundRect">
            <a:avLst>
              <a:gd name="adj" fmla="val 16667"/>
            </a:avLst>
          </a:prstGeom>
          <a:solidFill>
            <a:srgbClr val="003399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marL="284163" eaLnBrk="0" hangingPunct="0"/>
            <a:r>
              <a:rPr lang="en-US" b="1" dirty="0">
                <a:solidFill>
                  <a:schemeClr val="bg1"/>
                </a:solidFill>
              </a:rPr>
              <a:t>What is the Structure of the Gonad</a:t>
            </a:r>
            <a:r>
              <a:rPr lang="en-US" b="1" dirty="0" smtClean="0">
                <a:solidFill>
                  <a:schemeClr val="bg1"/>
                </a:solidFill>
              </a:rPr>
              <a:t>?</a:t>
            </a:r>
            <a:endParaRPr lang="tr-TR" b="1" dirty="0">
              <a:solidFill>
                <a:schemeClr val="bg1"/>
              </a:solidFill>
            </a:endParaRPr>
          </a:p>
          <a:p>
            <a:pPr marL="284163" eaLnBrk="0" hangingPunct="0"/>
            <a:r>
              <a:rPr lang="tr-TR" b="1" dirty="0" err="1">
                <a:solidFill>
                  <a:schemeClr val="bg1"/>
                </a:solidFill>
              </a:rPr>
              <a:t>Are</a:t>
            </a:r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err="1">
                <a:solidFill>
                  <a:schemeClr val="bg1"/>
                </a:solidFill>
              </a:rPr>
              <a:t>There</a:t>
            </a:r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Wolffian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>
                <a:solidFill>
                  <a:schemeClr val="bg1"/>
                </a:solidFill>
              </a:rPr>
              <a:t>Structures</a:t>
            </a:r>
            <a:r>
              <a:rPr lang="tr-TR" b="1" dirty="0" smtClean="0">
                <a:solidFill>
                  <a:schemeClr val="bg1"/>
                </a:solidFill>
              </a:rPr>
              <a:t>?</a:t>
            </a:r>
            <a:endParaRPr lang="tr-TR" b="1" dirty="0">
              <a:solidFill>
                <a:schemeClr val="bg1"/>
              </a:solidFill>
            </a:endParaRPr>
          </a:p>
          <a:p>
            <a:pPr marL="284163" eaLnBrk="0" hangingPunct="0"/>
            <a:r>
              <a:rPr lang="en-US" b="1" dirty="0">
                <a:solidFill>
                  <a:schemeClr val="bg1"/>
                </a:solidFill>
              </a:rPr>
              <a:t>Functional Status of the Gonad</a:t>
            </a:r>
            <a:r>
              <a:rPr lang="tr-TR" b="1" dirty="0" smtClean="0">
                <a:solidFill>
                  <a:schemeClr val="bg1"/>
                </a:solidFill>
              </a:rPr>
              <a:t>?</a:t>
            </a:r>
            <a:endParaRPr lang="tr-TR" b="1" dirty="0">
              <a:solidFill>
                <a:schemeClr val="bg1"/>
              </a:solidFill>
            </a:endParaRPr>
          </a:p>
          <a:p>
            <a:pPr marL="284163" eaLnBrk="0" hangingPunct="0"/>
            <a:r>
              <a:rPr lang="tr-TR" b="1" dirty="0" err="1">
                <a:solidFill>
                  <a:schemeClr val="bg1"/>
                </a:solidFill>
              </a:rPr>
              <a:t>Risks</a:t>
            </a:r>
            <a:r>
              <a:rPr lang="tr-TR" b="1" dirty="0">
                <a:solidFill>
                  <a:schemeClr val="bg1"/>
                </a:solidFill>
              </a:rPr>
              <a:t> of </a:t>
            </a:r>
            <a:r>
              <a:rPr lang="tr-TR" b="1" dirty="0" err="1">
                <a:solidFill>
                  <a:schemeClr val="bg1"/>
                </a:solidFill>
              </a:rPr>
              <a:t>gonadal</a:t>
            </a:r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err="1">
                <a:solidFill>
                  <a:schemeClr val="bg1"/>
                </a:solidFill>
              </a:rPr>
              <a:t>malignancy</a:t>
            </a:r>
            <a:endParaRPr lang="tr-TR" b="1" dirty="0">
              <a:solidFill>
                <a:schemeClr val="bg1"/>
              </a:solidFill>
            </a:endParaRPr>
          </a:p>
          <a:p>
            <a:pPr marL="284163" eaLnBrk="0" hangingPunct="0"/>
            <a:r>
              <a:rPr lang="en-US" b="1" dirty="0" smtClean="0">
                <a:solidFill>
                  <a:schemeClr val="bg1"/>
                </a:solidFill>
              </a:rPr>
              <a:t>What </a:t>
            </a:r>
            <a:r>
              <a:rPr lang="en-US" b="1" dirty="0">
                <a:solidFill>
                  <a:schemeClr val="bg1"/>
                </a:solidFill>
              </a:rPr>
              <a:t>is the Response to </a:t>
            </a:r>
            <a:endParaRPr lang="tr-TR" b="1" dirty="0" smtClean="0">
              <a:solidFill>
                <a:schemeClr val="bg1"/>
              </a:solidFill>
            </a:endParaRPr>
          </a:p>
          <a:p>
            <a:pPr marL="284163" eaLnBrk="0" hangingPunct="0"/>
            <a:r>
              <a:rPr lang="en-US" b="1" dirty="0" smtClean="0">
                <a:solidFill>
                  <a:schemeClr val="bg1"/>
                </a:solidFill>
              </a:rPr>
              <a:t>Exogenous </a:t>
            </a:r>
            <a:r>
              <a:rPr lang="en-US" b="1" dirty="0">
                <a:solidFill>
                  <a:schemeClr val="bg1"/>
                </a:solidFill>
              </a:rPr>
              <a:t>Testosterone Therapy</a:t>
            </a:r>
            <a:r>
              <a:rPr lang="tr-TR" b="1" dirty="0" smtClean="0">
                <a:solidFill>
                  <a:schemeClr val="bg1"/>
                </a:solidFill>
              </a:rPr>
              <a:t>?</a:t>
            </a:r>
          </a:p>
          <a:p>
            <a:pPr marL="284163" eaLnBrk="0" hangingPunct="0"/>
            <a:r>
              <a:rPr lang="tr-TR" b="1" dirty="0" err="1" smtClean="0">
                <a:solidFill>
                  <a:schemeClr val="bg1"/>
                </a:solidFill>
              </a:rPr>
              <a:t>Molecular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>
                <a:solidFill>
                  <a:schemeClr val="bg1"/>
                </a:solidFill>
              </a:rPr>
              <a:t>genetic</a:t>
            </a:r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err="1">
                <a:solidFill>
                  <a:schemeClr val="bg1"/>
                </a:solidFill>
              </a:rPr>
              <a:t>diagnosis</a:t>
            </a:r>
            <a:endParaRPr lang="tr-TR" b="1" dirty="0">
              <a:solidFill>
                <a:schemeClr val="bg1"/>
              </a:solidFill>
            </a:endParaRP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auto">
          <a:xfrm>
            <a:off x="794238" y="4191000"/>
            <a:ext cx="331788" cy="290513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>
              <a:defRPr/>
            </a:pPr>
            <a:endParaRPr lang="tr-TR"/>
          </a:p>
        </p:txBody>
      </p:sp>
      <p:sp>
        <p:nvSpPr>
          <p:cNvPr id="71686" name="AutoShape 6"/>
          <p:cNvSpPr>
            <a:spLocks noChangeArrowheads="1"/>
          </p:cNvSpPr>
          <p:nvPr/>
        </p:nvSpPr>
        <p:spPr bwMode="auto">
          <a:xfrm>
            <a:off x="2316164" y="1785938"/>
            <a:ext cx="331787" cy="290512"/>
          </a:xfrm>
          <a:prstGeom prst="star5">
            <a:avLst/>
          </a:prstGeom>
          <a:solidFill>
            <a:srgbClr val="FFFF00"/>
          </a:solidFill>
          <a:ln w="12700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>
              <a:defRPr/>
            </a:pPr>
            <a:endParaRPr lang="tr-TR"/>
          </a:p>
        </p:txBody>
      </p:sp>
      <p:sp>
        <p:nvSpPr>
          <p:cNvPr id="70663" name="AutoShape 3"/>
          <p:cNvSpPr>
            <a:spLocks noChangeArrowheads="1"/>
          </p:cNvSpPr>
          <p:nvPr/>
        </p:nvSpPr>
        <p:spPr bwMode="auto">
          <a:xfrm>
            <a:off x="1524000" y="1295400"/>
            <a:ext cx="4343400" cy="1981200"/>
          </a:xfrm>
          <a:prstGeom prst="roundRect">
            <a:avLst>
              <a:gd name="adj" fmla="val 16667"/>
            </a:avLst>
          </a:prstGeom>
          <a:solidFill>
            <a:srgbClr val="003399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marL="282575" eaLnBrk="0" hangingPunct="0"/>
            <a:r>
              <a:rPr lang="tr-TR" b="1" u="sng" dirty="0" err="1" smtClean="0">
                <a:solidFill>
                  <a:schemeClr val="bg1"/>
                </a:solidFill>
              </a:rPr>
              <a:t>History</a:t>
            </a:r>
            <a:r>
              <a:rPr lang="tr-TR" b="1" u="sng" dirty="0" smtClean="0">
                <a:solidFill>
                  <a:schemeClr val="bg1"/>
                </a:solidFill>
              </a:rPr>
              <a:t>:</a:t>
            </a:r>
            <a:endParaRPr lang="tr-TR" b="1" u="sng" dirty="0">
              <a:solidFill>
                <a:schemeClr val="bg1"/>
              </a:solidFill>
            </a:endParaRPr>
          </a:p>
          <a:p>
            <a:pPr marL="282575" eaLnBrk="0" hangingPunct="0"/>
            <a:r>
              <a:rPr lang="en-US" b="1" dirty="0">
                <a:solidFill>
                  <a:schemeClr val="bg1"/>
                </a:solidFill>
              </a:rPr>
              <a:t>Maternal drug use during </a:t>
            </a:r>
            <a:r>
              <a:rPr lang="en-US" b="1" dirty="0" smtClean="0">
                <a:solidFill>
                  <a:schemeClr val="bg1"/>
                </a:solidFill>
              </a:rPr>
              <a:t>pregnancy</a:t>
            </a:r>
            <a:endParaRPr lang="tr-TR" b="1" dirty="0" smtClean="0">
              <a:solidFill>
                <a:schemeClr val="bg1"/>
              </a:solidFill>
            </a:endParaRPr>
          </a:p>
          <a:p>
            <a:pPr marL="282575" eaLnBrk="0" hangingPunct="0"/>
            <a:r>
              <a:rPr lang="tr-TR" b="1" dirty="0" err="1" smtClean="0">
                <a:solidFill>
                  <a:schemeClr val="bg1"/>
                </a:solidFill>
              </a:rPr>
              <a:t>Maternal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>
                <a:solidFill>
                  <a:schemeClr val="bg1"/>
                </a:solidFill>
              </a:rPr>
              <a:t>v</a:t>
            </a:r>
            <a:r>
              <a:rPr lang="en-US" b="1" dirty="0" err="1" smtClean="0">
                <a:solidFill>
                  <a:schemeClr val="bg1"/>
                </a:solidFill>
              </a:rPr>
              <a:t>irilization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history </a:t>
            </a:r>
            <a:endParaRPr lang="tr-TR" b="1" dirty="0" smtClean="0">
              <a:solidFill>
                <a:schemeClr val="bg1"/>
              </a:solidFill>
            </a:endParaRPr>
          </a:p>
          <a:p>
            <a:pPr marL="282575" eaLnBrk="0" hangingPunct="0"/>
            <a:r>
              <a:rPr lang="tr-TR" b="1" dirty="0" smtClean="0">
                <a:solidFill>
                  <a:schemeClr val="bg1"/>
                </a:solidFill>
              </a:rPr>
              <a:t>prenatal </a:t>
            </a:r>
            <a:r>
              <a:rPr lang="tr-TR" b="1" dirty="0" err="1" smtClean="0">
                <a:solidFill>
                  <a:schemeClr val="bg1"/>
                </a:solidFill>
              </a:rPr>
              <a:t>history</a:t>
            </a:r>
            <a:endParaRPr lang="tr-TR" b="1" dirty="0">
              <a:solidFill>
                <a:schemeClr val="bg1"/>
              </a:solidFill>
            </a:endParaRPr>
          </a:p>
          <a:p>
            <a:pPr marL="282575" eaLnBrk="0" hangingPunct="0"/>
            <a:r>
              <a:rPr lang="en-US" b="1" dirty="0" smtClean="0">
                <a:solidFill>
                  <a:schemeClr val="bg1"/>
                </a:solidFill>
              </a:rPr>
              <a:t>Consanguinity</a:t>
            </a:r>
            <a:endParaRPr lang="tr-TR" b="1" dirty="0" smtClean="0">
              <a:solidFill>
                <a:schemeClr val="bg1"/>
              </a:solidFill>
            </a:endParaRPr>
          </a:p>
          <a:p>
            <a:pPr marL="282575" eaLnBrk="0" hangingPunct="0"/>
            <a:r>
              <a:rPr lang="en-US" b="1" dirty="0" smtClean="0">
                <a:solidFill>
                  <a:schemeClr val="bg1"/>
                </a:solidFill>
              </a:rPr>
              <a:t>Presence </a:t>
            </a:r>
            <a:r>
              <a:rPr lang="en-US" b="1" dirty="0">
                <a:solidFill>
                  <a:schemeClr val="bg1"/>
                </a:solidFill>
              </a:rPr>
              <a:t>of a similar </a:t>
            </a:r>
            <a:r>
              <a:rPr lang="en-US" b="1" dirty="0" smtClean="0">
                <a:solidFill>
                  <a:schemeClr val="bg1"/>
                </a:solidFill>
              </a:rPr>
              <a:t>history</a:t>
            </a:r>
            <a:endParaRPr lang="tr-TR" b="1" dirty="0" smtClean="0">
              <a:solidFill>
                <a:schemeClr val="bg1"/>
              </a:solidFill>
            </a:endParaRPr>
          </a:p>
          <a:p>
            <a:pPr marL="282575" eaLnBrk="0" hangingPunct="0"/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in the family</a:t>
            </a:r>
            <a:endParaRPr lang="tr-TR" b="1" dirty="0">
              <a:solidFill>
                <a:schemeClr val="bg1"/>
              </a:solidFill>
            </a:endParaRPr>
          </a:p>
        </p:txBody>
      </p:sp>
      <p:sp>
        <p:nvSpPr>
          <p:cNvPr id="70664" name="AutoShape 3"/>
          <p:cNvSpPr>
            <a:spLocks noChangeArrowheads="1"/>
          </p:cNvSpPr>
          <p:nvPr/>
        </p:nvSpPr>
        <p:spPr bwMode="auto">
          <a:xfrm>
            <a:off x="6096000" y="1371599"/>
            <a:ext cx="4982308" cy="2039815"/>
          </a:xfrm>
          <a:prstGeom prst="roundRect">
            <a:avLst>
              <a:gd name="adj" fmla="val 16667"/>
            </a:avLst>
          </a:prstGeom>
          <a:solidFill>
            <a:srgbClr val="003399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marL="282575" eaLnBrk="0" hangingPunct="0"/>
            <a:r>
              <a:rPr lang="tr-TR" b="1" u="sng" dirty="0" smtClean="0">
                <a:solidFill>
                  <a:schemeClr val="bg1"/>
                </a:solidFill>
              </a:rPr>
              <a:t>PE:</a:t>
            </a:r>
            <a:endParaRPr lang="tr-TR" b="1" u="sng" dirty="0">
              <a:solidFill>
                <a:schemeClr val="bg1"/>
              </a:solidFill>
            </a:endParaRPr>
          </a:p>
          <a:p>
            <a:pPr marL="282575" eaLnBrk="0" hangingPunct="0"/>
            <a:r>
              <a:rPr lang="tr-TR" b="1" dirty="0">
                <a:solidFill>
                  <a:schemeClr val="bg1"/>
                </a:solidFill>
              </a:rPr>
              <a:t>Presence of </a:t>
            </a:r>
            <a:r>
              <a:rPr lang="tr-TR" b="1" dirty="0" err="1">
                <a:solidFill>
                  <a:schemeClr val="bg1"/>
                </a:solidFill>
              </a:rPr>
              <a:t>palpable</a:t>
            </a:r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gonad</a:t>
            </a:r>
            <a:endParaRPr lang="tr-TR" b="1" dirty="0" smtClean="0">
              <a:solidFill>
                <a:schemeClr val="bg1"/>
              </a:solidFill>
            </a:endParaRPr>
          </a:p>
          <a:p>
            <a:pPr marL="282575" eaLnBrk="0" hangingPunct="0"/>
            <a:r>
              <a:rPr lang="tr-TR" b="1" dirty="0" err="1">
                <a:solidFill>
                  <a:schemeClr val="bg1"/>
                </a:solidFill>
              </a:rPr>
              <a:t>Accompanying</a:t>
            </a:r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err="1">
                <a:solidFill>
                  <a:schemeClr val="bg1"/>
                </a:solidFill>
              </a:rPr>
              <a:t>other</a:t>
            </a:r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err="1">
                <a:solidFill>
                  <a:schemeClr val="bg1"/>
                </a:solidFill>
              </a:rPr>
              <a:t>system</a:t>
            </a:r>
            <a:r>
              <a:rPr lang="tr-TR" b="1" dirty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findings</a:t>
            </a:r>
            <a:endParaRPr lang="tr-TR" b="1" dirty="0" smtClean="0">
              <a:solidFill>
                <a:schemeClr val="bg1"/>
              </a:solidFill>
            </a:endParaRPr>
          </a:p>
          <a:p>
            <a:pPr marL="282575" eaLnBrk="0" hangingPunct="0"/>
            <a:r>
              <a:rPr lang="en-US" b="1" dirty="0">
                <a:solidFill>
                  <a:schemeClr val="bg1"/>
                </a:solidFill>
              </a:rPr>
              <a:t>location of the urogenital </a:t>
            </a:r>
            <a:r>
              <a:rPr lang="tr-TR" b="1" dirty="0" err="1" smtClean="0">
                <a:solidFill>
                  <a:schemeClr val="bg1"/>
                </a:solidFill>
              </a:rPr>
              <a:t>sinus</a:t>
            </a:r>
            <a:endParaRPr lang="tr-TR" b="1" dirty="0" smtClean="0">
              <a:solidFill>
                <a:schemeClr val="bg1"/>
              </a:solidFill>
            </a:endParaRPr>
          </a:p>
          <a:p>
            <a:pPr marL="282575" eaLnBrk="0" hangingPunct="0"/>
            <a:r>
              <a:rPr lang="tr-TR" b="1" dirty="0" err="1" smtClean="0">
                <a:solidFill>
                  <a:schemeClr val="bg1"/>
                </a:solidFill>
              </a:rPr>
              <a:t>Genital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hyperpigmentation</a:t>
            </a:r>
            <a:endParaRPr lang="tr-TR" b="1" dirty="0">
              <a:solidFill>
                <a:schemeClr val="bg1"/>
              </a:solidFill>
            </a:endParaRPr>
          </a:p>
          <a:p>
            <a:pPr marL="282575" eaLnBrk="0" hangingPunct="0"/>
            <a:r>
              <a:rPr lang="en-US" sz="2400" b="1" dirty="0">
                <a:solidFill>
                  <a:schemeClr val="bg1"/>
                </a:solidFill>
              </a:rPr>
              <a:t>It should be especially </a:t>
            </a:r>
            <a:r>
              <a:rPr lang="tr-TR" sz="2400" b="1" dirty="0" err="1" smtClean="0">
                <a:solidFill>
                  <a:schemeClr val="bg1"/>
                </a:solidFill>
              </a:rPr>
              <a:t>evaluated</a:t>
            </a:r>
            <a:endParaRPr lang="tr-TR" sz="2400" b="1" dirty="0">
              <a:solidFill>
                <a:schemeClr val="bg1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6100702" y="4166272"/>
            <a:ext cx="331788" cy="290513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>
              <a:defRPr/>
            </a:pPr>
            <a:endParaRPr lang="tr-TR"/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1524000" y="990601"/>
            <a:ext cx="331788" cy="290513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>
              <a:defRPr/>
            </a:pPr>
            <a:endParaRPr lang="tr-TR"/>
          </a:p>
        </p:txBody>
      </p: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6238876" y="928671"/>
            <a:ext cx="331788" cy="290513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>
              <a:defRPr/>
            </a:pP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8250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203960" y="2210412"/>
            <a:ext cx="10515600" cy="1325563"/>
          </a:xfrm>
        </p:spPr>
        <p:txBody>
          <a:bodyPr/>
          <a:lstStyle/>
          <a:p>
            <a:r>
              <a:rPr lang="tr-TR" dirty="0" err="1" smtClean="0"/>
              <a:t>Why</a:t>
            </a:r>
            <a:r>
              <a:rPr lang="tr-TR" dirty="0" smtClean="0"/>
              <a:t> is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important</a:t>
            </a:r>
            <a:r>
              <a:rPr lang="tr-TR" dirty="0" smtClean="0"/>
              <a:t> NST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babies</a:t>
            </a:r>
            <a:r>
              <a:rPr lang="tr-TR" dirty="0" smtClean="0"/>
              <a:t>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0990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İçerik Yer Tutucusu 2"/>
          <p:cNvSpPr>
            <a:spLocks noGrp="1"/>
          </p:cNvSpPr>
          <p:nvPr>
            <p:ph idx="1"/>
          </p:nvPr>
        </p:nvSpPr>
        <p:spPr>
          <a:xfrm>
            <a:off x="942703" y="937350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Most newborn babies </a:t>
            </a:r>
            <a:r>
              <a:rPr lang="en-US" b="1" dirty="0" smtClean="0"/>
              <a:t>have </a:t>
            </a:r>
            <a:r>
              <a:rPr lang="en-US" b="1" dirty="0"/>
              <a:t>few or no clinical manifestations </a:t>
            </a:r>
            <a:r>
              <a:rPr lang="en-US" dirty="0"/>
              <a:t>of thyroid hormone deficiency. </a:t>
            </a:r>
            <a:endParaRPr lang="tr-TR" dirty="0" smtClean="0"/>
          </a:p>
          <a:p>
            <a:endParaRPr lang="tr-TR" dirty="0" smtClean="0"/>
          </a:p>
          <a:p>
            <a:r>
              <a:rPr lang="tr-TR" dirty="0" err="1"/>
              <a:t>T</a:t>
            </a:r>
            <a:r>
              <a:rPr lang="tr-TR" dirty="0" err="1" smtClean="0"/>
              <a:t>he</a:t>
            </a:r>
            <a:r>
              <a:rPr lang="tr-TR" dirty="0" smtClean="0"/>
              <a:t> </a:t>
            </a:r>
            <a:r>
              <a:rPr lang="tr-TR" dirty="0" err="1"/>
              <a:t>majority</a:t>
            </a:r>
            <a:r>
              <a:rPr lang="tr-TR" dirty="0"/>
              <a:t> of </a:t>
            </a:r>
            <a:r>
              <a:rPr lang="tr-TR" dirty="0" err="1"/>
              <a:t>cases</a:t>
            </a:r>
            <a:r>
              <a:rPr lang="tr-TR" dirty="0"/>
              <a:t> </a:t>
            </a:r>
            <a:r>
              <a:rPr lang="tr-TR" dirty="0" err="1"/>
              <a:t>are</a:t>
            </a:r>
            <a:r>
              <a:rPr lang="tr-TR" dirty="0"/>
              <a:t> </a:t>
            </a:r>
            <a:r>
              <a:rPr lang="tr-TR" b="1" dirty="0" err="1"/>
              <a:t>sporadic</a:t>
            </a:r>
            <a:r>
              <a:rPr lang="tr-TR" dirty="0"/>
              <a:t>, </a:t>
            </a:r>
            <a:r>
              <a:rPr lang="tr-TR" dirty="0" err="1"/>
              <a:t>so</a:t>
            </a:r>
            <a:r>
              <a:rPr lang="tr-TR" dirty="0"/>
              <a:t> it is not </a:t>
            </a:r>
            <a:r>
              <a:rPr lang="tr-TR" dirty="0" err="1"/>
              <a:t>possible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predict</a:t>
            </a:r>
            <a:r>
              <a:rPr lang="tr-TR" dirty="0"/>
              <a:t> </a:t>
            </a:r>
            <a:r>
              <a:rPr lang="tr-TR" dirty="0" err="1"/>
              <a:t>which</a:t>
            </a:r>
            <a:r>
              <a:rPr lang="tr-TR" dirty="0"/>
              <a:t> </a:t>
            </a:r>
            <a:r>
              <a:rPr lang="tr-TR" dirty="0" err="1"/>
              <a:t>infants</a:t>
            </a:r>
            <a:r>
              <a:rPr lang="tr-TR" dirty="0"/>
              <a:t> </a:t>
            </a:r>
            <a:r>
              <a:rPr lang="tr-TR" dirty="0" err="1"/>
              <a:t>are</a:t>
            </a:r>
            <a:r>
              <a:rPr lang="tr-TR" dirty="0"/>
              <a:t> </a:t>
            </a:r>
            <a:r>
              <a:rPr lang="tr-TR" dirty="0" err="1"/>
              <a:t>likely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be </a:t>
            </a:r>
            <a:r>
              <a:rPr lang="tr-TR" dirty="0" err="1"/>
              <a:t>affected</a:t>
            </a:r>
            <a:r>
              <a:rPr lang="tr-TR" dirty="0" smtClean="0"/>
              <a:t>.</a:t>
            </a:r>
          </a:p>
          <a:p>
            <a:endParaRPr lang="tr-TR" dirty="0"/>
          </a:p>
          <a:p>
            <a:r>
              <a:rPr lang="en-US" dirty="0"/>
              <a:t>It is aimed to diagnose </a:t>
            </a:r>
            <a:r>
              <a:rPr lang="en-US" b="1" dirty="0"/>
              <a:t>as early as possible </a:t>
            </a:r>
            <a:r>
              <a:rPr lang="en-US" dirty="0"/>
              <a:t>by measuring thyroxine (T4) or thyrotropin (thyroid stimulating hormone [TSH]) in blood samples taken from the heel</a:t>
            </a:r>
            <a:r>
              <a:rPr lang="en-US" dirty="0" smtClean="0"/>
              <a:t>.</a:t>
            </a:r>
            <a:endParaRPr lang="tr-TR" dirty="0" smtClean="0"/>
          </a:p>
          <a:p>
            <a:endParaRPr lang="tr-TR" dirty="0" smtClean="0"/>
          </a:p>
          <a:p>
            <a:r>
              <a:rPr lang="tr-TR" dirty="0" err="1"/>
              <a:t>preventable</a:t>
            </a:r>
            <a:r>
              <a:rPr lang="tr-TR" dirty="0"/>
              <a:t> </a:t>
            </a:r>
            <a:r>
              <a:rPr lang="tr-TR" dirty="0" err="1"/>
              <a:t>mental</a:t>
            </a:r>
            <a:r>
              <a:rPr lang="tr-TR" dirty="0"/>
              <a:t> </a:t>
            </a:r>
            <a:r>
              <a:rPr lang="tr-TR" dirty="0" err="1"/>
              <a:t>retardation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645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2037171"/>
            <a:ext cx="10515600" cy="1325563"/>
          </a:xfrm>
        </p:spPr>
        <p:txBody>
          <a:bodyPr/>
          <a:lstStyle/>
          <a:p>
            <a:r>
              <a:rPr lang="tr-TR" dirty="0" err="1" smtClean="0"/>
              <a:t>What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causes</a:t>
            </a:r>
            <a:r>
              <a:rPr lang="tr-TR" dirty="0" smtClean="0"/>
              <a:t> of  CH?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7188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Etiology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3235235" y="2156098"/>
            <a:ext cx="5477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err="1" smtClean="0"/>
              <a:t>Congenital</a:t>
            </a:r>
            <a:r>
              <a:rPr lang="tr-TR" sz="2400" dirty="0" smtClean="0"/>
              <a:t> </a:t>
            </a:r>
            <a:r>
              <a:rPr lang="tr-TR" sz="2400" dirty="0" err="1" smtClean="0"/>
              <a:t>Hypothyroidism</a:t>
            </a:r>
            <a:r>
              <a:rPr lang="tr-TR" sz="2400" dirty="0" smtClean="0"/>
              <a:t> </a:t>
            </a:r>
            <a:endParaRPr lang="tr-TR" sz="2400" dirty="0"/>
          </a:p>
        </p:txBody>
      </p:sp>
      <p:cxnSp>
        <p:nvCxnSpPr>
          <p:cNvPr id="6" name="Düz Ok Bağlayıcısı 5"/>
          <p:cNvCxnSpPr/>
          <p:nvPr/>
        </p:nvCxnSpPr>
        <p:spPr>
          <a:xfrm flipH="1">
            <a:off x="4349931" y="2834640"/>
            <a:ext cx="496390" cy="6253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üz Ok Bağlayıcısı 7"/>
          <p:cNvCxnSpPr/>
          <p:nvPr/>
        </p:nvCxnSpPr>
        <p:spPr>
          <a:xfrm>
            <a:off x="4911634" y="2799023"/>
            <a:ext cx="1332412" cy="8847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etin kutusu 8"/>
          <p:cNvSpPr txBox="1"/>
          <p:nvPr/>
        </p:nvSpPr>
        <p:spPr>
          <a:xfrm>
            <a:off x="2754086" y="3559523"/>
            <a:ext cx="3435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Permanant </a:t>
            </a:r>
            <a:r>
              <a:rPr lang="tr-TR" dirty="0" err="1" smtClean="0"/>
              <a:t>Congenital</a:t>
            </a:r>
            <a:r>
              <a:rPr lang="tr-TR" dirty="0" smtClean="0"/>
              <a:t> </a:t>
            </a:r>
            <a:r>
              <a:rPr lang="tr-TR" dirty="0" err="1" smtClean="0"/>
              <a:t>Hypothyroidism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10" name="Metin kutusu 9"/>
          <p:cNvSpPr txBox="1"/>
          <p:nvPr/>
        </p:nvSpPr>
        <p:spPr>
          <a:xfrm>
            <a:off x="5743302" y="3822225"/>
            <a:ext cx="3435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Transient</a:t>
            </a:r>
            <a:r>
              <a:rPr lang="tr-TR" dirty="0" smtClean="0"/>
              <a:t> </a:t>
            </a:r>
            <a:r>
              <a:rPr lang="tr-TR" dirty="0" err="1" smtClean="0"/>
              <a:t>Congenital</a:t>
            </a:r>
            <a:r>
              <a:rPr lang="tr-TR" dirty="0" smtClean="0"/>
              <a:t> </a:t>
            </a:r>
            <a:r>
              <a:rPr lang="tr-TR" dirty="0" err="1" smtClean="0"/>
              <a:t>Hypothyroidism</a:t>
            </a:r>
            <a:r>
              <a:rPr lang="tr-TR" dirty="0" smtClean="0"/>
              <a:t> </a:t>
            </a:r>
            <a:endParaRPr lang="tr-TR" dirty="0"/>
          </a:p>
        </p:txBody>
      </p:sp>
      <p:cxnSp>
        <p:nvCxnSpPr>
          <p:cNvPr id="12" name="Düz Ok Bağlayıcısı 11"/>
          <p:cNvCxnSpPr/>
          <p:nvPr/>
        </p:nvCxnSpPr>
        <p:spPr>
          <a:xfrm flipH="1">
            <a:off x="3138350" y="4145390"/>
            <a:ext cx="966652" cy="1005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Ok Bağlayıcısı 13"/>
          <p:cNvCxnSpPr/>
          <p:nvPr/>
        </p:nvCxnSpPr>
        <p:spPr>
          <a:xfrm>
            <a:off x="4330335" y="4238353"/>
            <a:ext cx="783772" cy="10156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Metin kutusu 15"/>
          <p:cNvSpPr txBox="1"/>
          <p:nvPr/>
        </p:nvSpPr>
        <p:spPr>
          <a:xfrm>
            <a:off x="4785361" y="5254017"/>
            <a:ext cx="1458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Central </a:t>
            </a:r>
            <a:endParaRPr lang="tr-TR" dirty="0"/>
          </a:p>
        </p:txBody>
      </p:sp>
      <p:sp>
        <p:nvSpPr>
          <p:cNvPr id="17" name="Metin kutusu 16"/>
          <p:cNvSpPr txBox="1"/>
          <p:nvPr/>
        </p:nvSpPr>
        <p:spPr>
          <a:xfrm>
            <a:off x="2646317" y="5147614"/>
            <a:ext cx="1458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Primary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18" name="Dikdörtgen 17"/>
          <p:cNvSpPr/>
          <p:nvPr/>
        </p:nvSpPr>
        <p:spPr>
          <a:xfrm>
            <a:off x="4911634" y="649685"/>
            <a:ext cx="69537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embryologic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defect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in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thyroid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gland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development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dysgenesis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)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or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endParaRPr lang="tr-TR" dirty="0" smtClean="0">
              <a:solidFill>
                <a:srgbClr val="232323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r>
              <a:rPr lang="tr-TR" dirty="0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defect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in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thyroid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hormone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tr-TR" dirty="0" err="1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synthesis</a:t>
            </a:r>
            <a:r>
              <a:rPr lang="tr-TR" dirty="0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tr-TR" dirty="0" err="1" smtClean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dyshormonogenesis</a:t>
            </a:r>
            <a:r>
              <a:rPr lang="tr-TR" dirty="0">
                <a:solidFill>
                  <a:srgbClr val="232323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). </a:t>
            </a:r>
            <a:endParaRPr lang="tr-TR" dirty="0"/>
          </a:p>
        </p:txBody>
      </p:sp>
      <p:sp>
        <p:nvSpPr>
          <p:cNvPr id="19" name="Sağ Ok 18"/>
          <p:cNvSpPr/>
          <p:nvPr/>
        </p:nvSpPr>
        <p:spPr>
          <a:xfrm>
            <a:off x="3487783" y="925341"/>
            <a:ext cx="679268" cy="2503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Dikdörtgen 19"/>
          <p:cNvSpPr/>
          <p:nvPr/>
        </p:nvSpPr>
        <p:spPr>
          <a:xfrm>
            <a:off x="8144692" y="3691597"/>
            <a:ext cx="4047307" cy="23083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 smtClean="0"/>
              <a:t>Transfer </a:t>
            </a:r>
            <a:r>
              <a:rPr lang="tr-TR" dirty="0"/>
              <a:t>of </a:t>
            </a:r>
            <a:r>
              <a:rPr lang="tr-TR" dirty="0" err="1"/>
              <a:t>maternal</a:t>
            </a:r>
            <a:r>
              <a:rPr lang="tr-TR" dirty="0"/>
              <a:t> </a:t>
            </a:r>
            <a:r>
              <a:rPr lang="tr-TR" dirty="0" err="1"/>
              <a:t>antithyroid</a:t>
            </a:r>
            <a:r>
              <a:rPr lang="tr-TR" dirty="0"/>
              <a:t> </a:t>
            </a:r>
            <a:r>
              <a:rPr lang="tr-TR" dirty="0" err="1"/>
              <a:t>drugs</a:t>
            </a:r>
            <a:r>
              <a:rPr lang="tr-TR" dirty="0"/>
              <a:t>, </a:t>
            </a:r>
            <a:endParaRPr lang="tr-TR" dirty="0" smtClean="0"/>
          </a:p>
          <a:p>
            <a:pPr marL="342900" indent="-342900">
              <a:buFont typeface="+mj-lt"/>
              <a:buAutoNum type="arabicPeriod"/>
            </a:pPr>
            <a:r>
              <a:rPr lang="tr-TR" dirty="0" err="1" smtClean="0"/>
              <a:t>Maternal</a:t>
            </a:r>
            <a:r>
              <a:rPr lang="tr-TR" dirty="0" smtClean="0"/>
              <a:t> </a:t>
            </a:r>
            <a:r>
              <a:rPr lang="tr-TR" dirty="0" err="1"/>
              <a:t>thyroid-stimulating</a:t>
            </a:r>
            <a:r>
              <a:rPr lang="tr-TR" dirty="0"/>
              <a:t> </a:t>
            </a:r>
            <a:r>
              <a:rPr lang="tr-TR" dirty="0" err="1"/>
              <a:t>hormone</a:t>
            </a:r>
            <a:r>
              <a:rPr lang="tr-TR" dirty="0"/>
              <a:t> (TSH) </a:t>
            </a:r>
            <a:r>
              <a:rPr lang="tr-TR" dirty="0" err="1"/>
              <a:t>receptor-blocking</a:t>
            </a:r>
            <a:r>
              <a:rPr lang="tr-TR" dirty="0"/>
              <a:t> </a:t>
            </a:r>
            <a:r>
              <a:rPr lang="tr-TR" dirty="0" err="1"/>
              <a:t>antibodies</a:t>
            </a:r>
            <a:r>
              <a:rPr lang="tr-TR" dirty="0" smtClean="0"/>
              <a:t>,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 </a:t>
            </a:r>
            <a:r>
              <a:rPr lang="tr-TR" dirty="0" err="1"/>
              <a:t>E</a:t>
            </a:r>
            <a:r>
              <a:rPr lang="tr-TR" dirty="0" err="1" smtClean="0"/>
              <a:t>xposure</a:t>
            </a:r>
            <a:r>
              <a:rPr lang="tr-TR" dirty="0" smtClean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excess</a:t>
            </a:r>
            <a:r>
              <a:rPr lang="tr-TR" dirty="0"/>
              <a:t> </a:t>
            </a:r>
            <a:r>
              <a:rPr lang="tr-TR" dirty="0" err="1"/>
              <a:t>iodine</a:t>
            </a:r>
            <a:r>
              <a:rPr lang="tr-TR" dirty="0"/>
              <a:t>, </a:t>
            </a:r>
            <a:endParaRPr lang="tr-TR" dirty="0" smtClean="0"/>
          </a:p>
          <a:p>
            <a:pPr marL="342900" indent="-342900">
              <a:buFont typeface="+mj-lt"/>
              <a:buAutoNum type="arabicPeriod"/>
            </a:pPr>
            <a:r>
              <a:rPr lang="tr-TR" dirty="0" err="1"/>
              <a:t>L</a:t>
            </a:r>
            <a:r>
              <a:rPr lang="tr-TR" dirty="0" err="1" smtClean="0"/>
              <a:t>arge</a:t>
            </a:r>
            <a:r>
              <a:rPr lang="tr-TR" dirty="0" smtClean="0"/>
              <a:t> </a:t>
            </a:r>
            <a:r>
              <a:rPr lang="tr-TR" dirty="0" err="1"/>
              <a:t>hepatic</a:t>
            </a:r>
            <a:r>
              <a:rPr lang="tr-TR" dirty="0"/>
              <a:t> </a:t>
            </a:r>
            <a:r>
              <a:rPr lang="tr-TR" dirty="0" err="1"/>
              <a:t>hemangiomas</a:t>
            </a:r>
            <a:r>
              <a:rPr lang="tr-TR" dirty="0"/>
              <a:t>,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some</a:t>
            </a:r>
            <a:r>
              <a:rPr lang="tr-TR" dirty="0"/>
              <a:t> DUOX2 gene </a:t>
            </a:r>
            <a:r>
              <a:rPr lang="tr-TR" dirty="0" err="1"/>
              <a:t>mutations</a:t>
            </a:r>
            <a:endParaRPr lang="tr-TR" dirty="0"/>
          </a:p>
        </p:txBody>
      </p:sp>
      <p:sp>
        <p:nvSpPr>
          <p:cNvPr id="21" name="Sağ Ok 20"/>
          <p:cNvSpPr/>
          <p:nvPr/>
        </p:nvSpPr>
        <p:spPr>
          <a:xfrm>
            <a:off x="7014754" y="4898571"/>
            <a:ext cx="1018903" cy="169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23" name="Düz Ok Bağlayıcısı 22"/>
          <p:cNvCxnSpPr/>
          <p:nvPr/>
        </p:nvCxnSpPr>
        <p:spPr>
          <a:xfrm flipH="1" flipV="1">
            <a:off x="2205988" y="4919390"/>
            <a:ext cx="510541" cy="554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Düz Ok Bağlayıcısı 26"/>
          <p:cNvCxnSpPr/>
          <p:nvPr/>
        </p:nvCxnSpPr>
        <p:spPr>
          <a:xfrm flipH="1">
            <a:off x="2011680" y="5535169"/>
            <a:ext cx="611774" cy="4647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etin kutusu 31"/>
          <p:cNvSpPr txBox="1"/>
          <p:nvPr/>
        </p:nvSpPr>
        <p:spPr>
          <a:xfrm>
            <a:off x="702127" y="4596224"/>
            <a:ext cx="1718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Dysgenesis</a:t>
            </a:r>
            <a:endParaRPr lang="tr-TR" dirty="0"/>
          </a:p>
        </p:txBody>
      </p:sp>
      <p:sp>
        <p:nvSpPr>
          <p:cNvPr id="33" name="Metin kutusu 32"/>
          <p:cNvSpPr txBox="1"/>
          <p:nvPr/>
        </p:nvSpPr>
        <p:spPr>
          <a:xfrm>
            <a:off x="0" y="6056242"/>
            <a:ext cx="2108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Dyshormonogenesis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1800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733697" y="1906542"/>
            <a:ext cx="10515600" cy="1325563"/>
          </a:xfrm>
        </p:spPr>
        <p:txBody>
          <a:bodyPr/>
          <a:lstStyle/>
          <a:p>
            <a:r>
              <a:rPr lang="tr-TR" dirty="0"/>
              <a:t> </a:t>
            </a:r>
            <a:r>
              <a:rPr lang="tr-TR" dirty="0" err="1" smtClean="0"/>
              <a:t>Which</a:t>
            </a:r>
            <a:r>
              <a:rPr lang="tr-TR" dirty="0" smtClean="0"/>
              <a:t> </a:t>
            </a:r>
            <a:r>
              <a:rPr lang="tr-TR" dirty="0" err="1" smtClean="0"/>
              <a:t>patients</a:t>
            </a:r>
            <a:r>
              <a:rPr lang="tr-TR" dirty="0" smtClean="0"/>
              <a:t> </a:t>
            </a:r>
            <a:r>
              <a:rPr lang="tr-TR" dirty="0" err="1" smtClean="0"/>
              <a:t>have</a:t>
            </a:r>
            <a:r>
              <a:rPr lang="tr-TR" dirty="0" smtClean="0"/>
              <a:t> risk </a:t>
            </a:r>
            <a:r>
              <a:rPr lang="tr-TR" dirty="0" err="1" smtClean="0"/>
              <a:t>for</a:t>
            </a:r>
            <a:r>
              <a:rPr lang="tr-TR" dirty="0" smtClean="0"/>
              <a:t> Central CH?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4389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2011045"/>
            <a:ext cx="10515600" cy="1325563"/>
          </a:xfrm>
        </p:spPr>
        <p:txBody>
          <a:bodyPr/>
          <a:lstStyle/>
          <a:p>
            <a:r>
              <a:rPr lang="tr-TR" dirty="0" err="1" smtClean="0"/>
              <a:t>What</a:t>
            </a:r>
            <a:r>
              <a:rPr lang="tr-TR" dirty="0" smtClean="0"/>
              <a:t> </a:t>
            </a:r>
            <a:r>
              <a:rPr lang="tr-TR" dirty="0" err="1" smtClean="0"/>
              <a:t>does</a:t>
            </a:r>
            <a:r>
              <a:rPr lang="tr-TR" dirty="0" smtClean="0"/>
              <a:t> it </a:t>
            </a:r>
            <a:r>
              <a:rPr lang="tr-TR" dirty="0" err="1" smtClean="0"/>
              <a:t>mean</a:t>
            </a:r>
            <a:r>
              <a:rPr lang="tr-TR" dirty="0" smtClean="0"/>
              <a:t> </a:t>
            </a:r>
            <a:r>
              <a:rPr lang="tr-TR" dirty="0" err="1" smtClean="0"/>
              <a:t>that</a:t>
            </a:r>
            <a:r>
              <a:rPr lang="tr-TR" dirty="0" smtClean="0"/>
              <a:t> </a:t>
            </a:r>
            <a:r>
              <a:rPr lang="tr-TR" dirty="0" err="1" smtClean="0"/>
              <a:t>Transient</a:t>
            </a:r>
            <a:r>
              <a:rPr lang="tr-TR" dirty="0" smtClean="0"/>
              <a:t> CH?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4378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698171" y="2220051"/>
            <a:ext cx="9538064" cy="980349"/>
          </a:xfrm>
        </p:spPr>
        <p:txBody>
          <a:bodyPr/>
          <a:lstStyle/>
          <a:p>
            <a:r>
              <a:rPr lang="en-US" dirty="0"/>
              <a:t>What should be the treatment dose?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7116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1531883" y="2593318"/>
            <a:ext cx="8915400" cy="1325563"/>
          </a:xfrm>
        </p:spPr>
        <p:txBody>
          <a:bodyPr/>
          <a:lstStyle/>
          <a:p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Management of </a:t>
            </a:r>
            <a:r>
              <a:rPr lang="tr-T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childhood</a:t>
            </a:r>
            <a:r>
              <a:rPr lang="tr-T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poisoning</a:t>
            </a:r>
            <a:endParaRPr lang="tr-T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298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75138" y="1079391"/>
            <a:ext cx="10515600" cy="482742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tr-TR" sz="2000" dirty="0" smtClean="0"/>
              <a:t>	</a:t>
            </a:r>
            <a:r>
              <a:rPr lang="en-US" sz="2000" dirty="0" smtClean="0"/>
              <a:t>An 11-month-old boy who has no prior medical history presents with ingestion of paracetamol. He has no complaints. In his story, you learn that he drank the medicine called </a:t>
            </a:r>
            <a:r>
              <a:rPr lang="en-US" sz="2000" dirty="0" err="1" smtClean="0"/>
              <a:t>Calpol</a:t>
            </a:r>
            <a:r>
              <a:rPr lang="en-US" sz="2000" dirty="0" smtClean="0"/>
              <a:t> suspension, which was written for his brother, and the bottle was half full. Two hours have passed since taking the drug.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/>
              <a:t>	On examination, he is playing with his toys on the stretcher. The boy weighs 8 kg, and his vital signs are rectal temperature, 36.5°C; heart rate, 105 beats/min; blood pressure, 90/65 mm Hg; respiratory rate, 22 breaths/min; oxygen saturation, 97% on room air. His abdomen is soft, with no tenderness elicited on palpation. His capillary refill is &lt;2 seconds. He has a watery, yellow-colored stool in his diaper. </a:t>
            </a:r>
            <a:endParaRPr lang="tr-TR" sz="2000" dirty="0"/>
          </a:p>
          <a:p>
            <a:pPr marL="0" indent="0">
              <a:lnSpc>
                <a:spcPct val="150000"/>
              </a:lnSpc>
              <a:buNone/>
            </a:pPr>
            <a:r>
              <a:rPr lang="tr-TR" sz="2000" dirty="0" smtClean="0"/>
              <a:t>	</a:t>
            </a:r>
            <a:r>
              <a:rPr lang="en-US" sz="2000" dirty="0" smtClean="0"/>
              <a:t>How do you manage the patient?</a:t>
            </a:r>
            <a:endParaRPr lang="tr-TR" sz="2000" dirty="0"/>
          </a:p>
        </p:txBody>
      </p:sp>
      <p:sp>
        <p:nvSpPr>
          <p:cNvPr id="4" name="Metin kutusu 3"/>
          <p:cNvSpPr txBox="1"/>
          <p:nvPr/>
        </p:nvSpPr>
        <p:spPr>
          <a:xfrm>
            <a:off x="385447" y="451946"/>
            <a:ext cx="779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>
                <a:solidFill>
                  <a:srgbClr val="C00000"/>
                </a:solidFill>
              </a:rPr>
              <a:t>Case</a:t>
            </a:r>
            <a:endParaRPr lang="tr-TR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3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acilcalisanlari.com/wp-content/uploads/2022/04/Parasetamol-Plus-240-mg-5-ml-%C5%9Eurup-Uygulama-Ak%C4%B1l-Kart%C4%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" t="57379" r="72058" b="15492"/>
          <a:stretch/>
        </p:blipFill>
        <p:spPr bwMode="auto">
          <a:xfrm>
            <a:off x="167296" y="1862949"/>
            <a:ext cx="2832175" cy="279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057" y="1862949"/>
            <a:ext cx="2791326" cy="2791326"/>
          </a:xfrm>
          <a:prstGeom prst="rect">
            <a:avLst/>
          </a:prstGeom>
        </p:spPr>
      </p:pic>
      <p:sp>
        <p:nvSpPr>
          <p:cNvPr id="7" name="Metin kutusu 6"/>
          <p:cNvSpPr txBox="1"/>
          <p:nvPr/>
        </p:nvSpPr>
        <p:spPr>
          <a:xfrm>
            <a:off x="2328911" y="4963885"/>
            <a:ext cx="1341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 150 ml</a:t>
            </a:r>
            <a:endParaRPr lang="tr-TR" sz="2400" b="1" dirty="0"/>
          </a:p>
        </p:txBody>
      </p:sp>
      <p:sp>
        <p:nvSpPr>
          <p:cNvPr id="8" name="Metin kutusu 7"/>
          <p:cNvSpPr txBox="1"/>
          <p:nvPr/>
        </p:nvSpPr>
        <p:spPr>
          <a:xfrm>
            <a:off x="6852769" y="2058762"/>
            <a:ext cx="48820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 smtClean="0"/>
              <a:t>150/2= 75 ml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 smtClean="0"/>
              <a:t>75 ml=15 </a:t>
            </a:r>
            <a:r>
              <a:rPr lang="tr-TR" sz="2400" b="1" dirty="0" err="1" smtClean="0"/>
              <a:t>scupe</a:t>
            </a:r>
            <a:endParaRPr lang="tr-TR" sz="2400" b="1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 smtClean="0"/>
              <a:t>15x120=1800 mg </a:t>
            </a:r>
            <a:r>
              <a:rPr lang="tr-TR" sz="2400" b="1" dirty="0" err="1" smtClean="0"/>
              <a:t>paracetamol</a:t>
            </a:r>
            <a:endParaRPr lang="tr-TR" sz="2400" b="1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 smtClean="0"/>
              <a:t>1800/8=225 mg/kg</a:t>
            </a:r>
          </a:p>
        </p:txBody>
      </p:sp>
    </p:spTree>
    <p:extLst>
      <p:ext uri="{BB962C8B-B14F-4D97-AF65-F5344CB8AC3E}">
        <p14:creationId xmlns:p14="http://schemas.microsoft.com/office/powerpoint/2010/main" val="2033229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>
            <a:extLst>
              <a:ext uri="{FF2B5EF4-FFF2-40B4-BE49-F238E27FC236}">
                <a16:creationId xmlns:a16="http://schemas.microsoft.com/office/drawing/2014/main" id="{7C1E0811-8B9F-384B-8130-9864DA045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2895" y="960748"/>
            <a:ext cx="4086209" cy="854076"/>
          </a:xfrm>
        </p:spPr>
        <p:txBody>
          <a:bodyPr>
            <a:normAutofit/>
          </a:bodyPr>
          <a:lstStyle/>
          <a:p>
            <a:pPr algn="ctr"/>
            <a:r>
              <a:rPr lang="tr-TR" altLang="en-US" sz="2400" b="1" dirty="0">
                <a:solidFill>
                  <a:srgbClr val="C00000"/>
                </a:solidFill>
                <a:latin typeface="+mn-lt"/>
                <a:cs typeface="Malgun Gothic" panose="020B0503020000020004" pitchFamily="34" charset="-127"/>
              </a:rPr>
              <a:t>  </a:t>
            </a:r>
            <a:r>
              <a:rPr lang="en-US" altLang="en-TR" sz="2400" b="1" dirty="0" err="1">
                <a:solidFill>
                  <a:srgbClr val="C00000"/>
                </a:solidFill>
                <a:latin typeface="+mn-lt"/>
                <a:cs typeface="Malgun Gothic" panose="020B0503020000020004" pitchFamily="34" charset="-127"/>
              </a:rPr>
              <a:t>Rumack</a:t>
            </a:r>
            <a:r>
              <a:rPr lang="en-US" altLang="en-TR" sz="2400" b="1" dirty="0">
                <a:solidFill>
                  <a:srgbClr val="C00000"/>
                </a:solidFill>
                <a:latin typeface="+mn-lt"/>
                <a:cs typeface="Malgun Gothic" panose="020B0503020000020004" pitchFamily="34" charset="-127"/>
              </a:rPr>
              <a:t>-Matthew </a:t>
            </a:r>
            <a:r>
              <a:rPr lang="tr-TR" altLang="en-TR" sz="2400" b="1" dirty="0">
                <a:solidFill>
                  <a:srgbClr val="C00000"/>
                </a:solidFill>
                <a:latin typeface="+mn-lt"/>
                <a:cs typeface="Malgun Gothic" panose="020B0503020000020004" pitchFamily="34" charset="-127"/>
              </a:rPr>
              <a:t>N</a:t>
            </a:r>
            <a:r>
              <a:rPr lang="en-US" altLang="en-TR" sz="2400" b="1" dirty="0" err="1">
                <a:solidFill>
                  <a:srgbClr val="C00000"/>
                </a:solidFill>
                <a:latin typeface="+mn-lt"/>
                <a:cs typeface="Malgun Gothic" panose="020B0503020000020004" pitchFamily="34" charset="-127"/>
              </a:rPr>
              <a:t>omogram</a:t>
            </a:r>
            <a:endParaRPr lang="en-US" altLang="en-TR" sz="2400" b="1" dirty="0">
              <a:solidFill>
                <a:srgbClr val="C00000"/>
              </a:solidFill>
              <a:latin typeface="+mn-lt"/>
              <a:cs typeface="Malgun Gothic" panose="020B0503020000020004" pitchFamily="34" charset="-127"/>
            </a:endParaRPr>
          </a:p>
        </p:txBody>
      </p:sp>
      <p:pic>
        <p:nvPicPr>
          <p:cNvPr id="37890" name="Content Placeholder 3">
            <a:extLst>
              <a:ext uri="{FF2B5EF4-FFF2-40B4-BE49-F238E27FC236}">
                <a16:creationId xmlns:a16="http://schemas.microsoft.com/office/drawing/2014/main" id="{7805B1E0-4E87-7F46-88AB-F4EFEE98F6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3164" y="2014862"/>
            <a:ext cx="5605670" cy="4362524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690EF68-E2CB-F28E-4F05-07EEAA68F5C0}"/>
              </a:ext>
            </a:extLst>
          </p:cNvPr>
          <p:cNvSpPr/>
          <p:nvPr/>
        </p:nvSpPr>
        <p:spPr>
          <a:xfrm>
            <a:off x="231494" y="345999"/>
            <a:ext cx="534750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solidFill>
                  <a:srgbClr val="C00000"/>
                </a:solidFill>
              </a:rPr>
              <a:t>Paracetamol 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ea typeface="幼圆" pitchFamily="49" charset="-122"/>
                <a:cs typeface="Malgun Gothic" panose="020B0503020000020004" charset="-127"/>
                <a:sym typeface="+mn-ea"/>
              </a:rPr>
              <a:t>(A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</a:rPr>
              <a:t>cetaminophen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ea typeface="幼圆" pitchFamily="49" charset="-122"/>
                <a:cs typeface="Malgun Gothic" panose="020B0503020000020004" charset="-127"/>
                <a:sym typeface="+mn-ea"/>
              </a:rPr>
              <a:t>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07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A549D33-8C75-B917-D13A-CEA5451373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3637" y="1423217"/>
            <a:ext cx="8484725" cy="482896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F18F489-5EE3-556F-F248-805C6C85BF04}"/>
              </a:ext>
            </a:extLst>
          </p:cNvPr>
          <p:cNvSpPr/>
          <p:nvPr/>
        </p:nvSpPr>
        <p:spPr>
          <a:xfrm>
            <a:off x="231494" y="345999"/>
            <a:ext cx="534750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solidFill>
                  <a:srgbClr val="C00000"/>
                </a:solidFill>
              </a:rPr>
              <a:t>Paracetamol 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ea typeface="幼圆" pitchFamily="49" charset="-122"/>
                <a:cs typeface="Malgun Gothic" panose="020B0503020000020004" charset="-127"/>
                <a:sym typeface="+mn-ea"/>
              </a:rPr>
              <a:t>(A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</a:rPr>
              <a:t>cetaminophen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ea typeface="幼圆" pitchFamily="49" charset="-122"/>
                <a:cs typeface="Malgun Gothic" panose="020B0503020000020004" charset="-127"/>
                <a:sym typeface="+mn-ea"/>
              </a:rPr>
              <a:t>)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8B2B4C-8297-0F4F-9823-5BEF95E9D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7749" y="6379496"/>
            <a:ext cx="5456499" cy="365125"/>
          </a:xfrm>
        </p:spPr>
        <p:txBody>
          <a:bodyPr/>
          <a:lstStyle/>
          <a:p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https://</a:t>
            </a:r>
            <a:r>
              <a:rPr lang="en-US" sz="1000" dirty="0" err="1">
                <a:solidFill>
                  <a:schemeClr val="bg1">
                    <a:lumMod val="95000"/>
                  </a:schemeClr>
                </a:solidFill>
              </a:rPr>
              <a:t>www.rch.org.au</a:t>
            </a:r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en-US" sz="1000" dirty="0" err="1">
                <a:solidFill>
                  <a:schemeClr val="bg1">
                    <a:lumMod val="95000"/>
                  </a:schemeClr>
                </a:solidFill>
              </a:rPr>
              <a:t>clinicalguide</a:t>
            </a:r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en-US" sz="1000" dirty="0" err="1">
                <a:solidFill>
                  <a:schemeClr val="bg1">
                    <a:lumMod val="95000"/>
                  </a:schemeClr>
                </a:solidFill>
              </a:rPr>
              <a:t>guideline_index</a:t>
            </a:r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en-US" sz="1000" dirty="0" err="1">
                <a:solidFill>
                  <a:schemeClr val="bg1">
                    <a:lumMod val="95000"/>
                  </a:schemeClr>
                </a:solidFill>
              </a:rPr>
              <a:t>Paracetamol_poisoning</a:t>
            </a:r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/</a:t>
            </a:r>
            <a:endParaRPr lang="en-TR" sz="1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04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F26C5E-CC17-0BA3-7734-653CFD8A7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660" y="1822852"/>
            <a:ext cx="8794174" cy="419598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1E55959-C798-F8A5-55D4-9AE0DFAA006F}"/>
              </a:ext>
            </a:extLst>
          </p:cNvPr>
          <p:cNvSpPr/>
          <p:nvPr/>
        </p:nvSpPr>
        <p:spPr>
          <a:xfrm>
            <a:off x="231494" y="345999"/>
            <a:ext cx="534750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solidFill>
                  <a:srgbClr val="C00000"/>
                </a:solidFill>
              </a:rPr>
              <a:t>Paracetamol 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ea typeface="幼圆" pitchFamily="49" charset="-122"/>
                <a:cs typeface="Malgun Gothic" panose="020B0503020000020004" charset="-127"/>
                <a:sym typeface="+mn-ea"/>
              </a:rPr>
              <a:t>(A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</a:rPr>
              <a:t>cetaminophen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ea typeface="幼圆" pitchFamily="49" charset="-122"/>
                <a:cs typeface="Malgun Gothic" panose="020B0503020000020004" charset="-127"/>
                <a:sym typeface="+mn-ea"/>
              </a:rPr>
              <a:t>)</a:t>
            </a:r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B2829530-1082-5B10-D4F9-408983F81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7749" y="6379496"/>
            <a:ext cx="5456499" cy="365125"/>
          </a:xfrm>
        </p:spPr>
        <p:txBody>
          <a:bodyPr/>
          <a:lstStyle/>
          <a:p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https://</a:t>
            </a:r>
            <a:r>
              <a:rPr lang="en-US" sz="1000" dirty="0" err="1">
                <a:solidFill>
                  <a:schemeClr val="bg1">
                    <a:lumMod val="95000"/>
                  </a:schemeClr>
                </a:solidFill>
              </a:rPr>
              <a:t>www.rch.org.au</a:t>
            </a:r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en-US" sz="1000" dirty="0" err="1">
                <a:solidFill>
                  <a:schemeClr val="bg1">
                    <a:lumMod val="95000"/>
                  </a:schemeClr>
                </a:solidFill>
              </a:rPr>
              <a:t>clinicalguide</a:t>
            </a:r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en-US" sz="1000" dirty="0" err="1">
                <a:solidFill>
                  <a:schemeClr val="bg1">
                    <a:lumMod val="95000"/>
                  </a:schemeClr>
                </a:solidFill>
              </a:rPr>
              <a:t>guideline_index</a:t>
            </a:r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en-US" sz="1000" dirty="0" err="1">
                <a:solidFill>
                  <a:schemeClr val="bg1">
                    <a:lumMod val="95000"/>
                  </a:schemeClr>
                </a:solidFill>
              </a:rPr>
              <a:t>Paracetamol_poisoning</a:t>
            </a:r>
            <a:r>
              <a:rPr lang="en-US" sz="1000" dirty="0">
                <a:solidFill>
                  <a:schemeClr val="bg1">
                    <a:lumMod val="95000"/>
                  </a:schemeClr>
                </a:solidFill>
              </a:rPr>
              <a:t>/</a:t>
            </a:r>
            <a:endParaRPr lang="en-TR" sz="1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01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>
            <a:extLst>
              <a:ext uri="{FF2B5EF4-FFF2-40B4-BE49-F238E27FC236}">
                <a16:creationId xmlns:a16="http://schemas.microsoft.com/office/drawing/2014/main" id="{4DA55DC4-443E-764F-80A6-A6141C59D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3675" y="1162717"/>
            <a:ext cx="4184650" cy="926656"/>
          </a:xfrm>
        </p:spPr>
        <p:txBody>
          <a:bodyPr>
            <a:normAutofit/>
          </a:bodyPr>
          <a:lstStyle/>
          <a:p>
            <a:pPr algn="ctr"/>
            <a:r>
              <a:rPr lang="tr-TR" altLang="en-US" sz="28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Malgun Gothic" panose="020B0503020000020004" pitchFamily="34" charset="-127"/>
              </a:rPr>
              <a:t>N-</a:t>
            </a:r>
            <a:r>
              <a:rPr lang="tr-TR" altLang="en-US" sz="28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Malgun Gothic" panose="020B0503020000020004" pitchFamily="34" charset="-127"/>
              </a:rPr>
              <a:t>Acetyl</a:t>
            </a:r>
            <a:r>
              <a:rPr lang="tr-TR" altLang="en-US" sz="28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Malgun Gothic" panose="020B0503020000020004" pitchFamily="34" charset="-127"/>
              </a:rPr>
              <a:t> </a:t>
            </a:r>
            <a:r>
              <a:rPr lang="tr-TR" altLang="en-US" sz="28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Malgun Gothic" panose="020B0503020000020004" pitchFamily="34" charset="-127"/>
              </a:rPr>
              <a:t>Cysteine</a:t>
            </a:r>
            <a:endParaRPr lang="tr-TR" altLang="en-US" sz="2800" b="1" dirty="0">
              <a:solidFill>
                <a:schemeClr val="accent6">
                  <a:lumMod val="75000"/>
                </a:schemeClr>
              </a:solidFill>
              <a:latin typeface="+mn-lt"/>
              <a:cs typeface="Malgun Gothic" panose="020B0503020000020004" pitchFamily="34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A317D-2DF8-E044-9196-584DAE9C00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6495" y="2229140"/>
            <a:ext cx="4184650" cy="317774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TR" altLang="en-TR" sz="2000" b="1" dirty="0">
              <a:cs typeface="Malgun Gothic" panose="020B0503020000020004" pitchFamily="34" charset="-127"/>
              <a:sym typeface="+mn-ea"/>
            </a:endParaRPr>
          </a:p>
          <a:p>
            <a:pPr>
              <a:buFont typeface="Wingdings 2" pitchFamily="2" charset="2"/>
              <a:buNone/>
            </a:pPr>
            <a:endParaRPr lang="en-US" altLang="en-TR" sz="2000" b="1" dirty="0">
              <a:cs typeface="Malgun Gothic" panose="020B0503020000020004" pitchFamily="34" charset="-127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A1C30639-70CC-DC47-9814-5E8C6F2C6DE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32000" y="2478385"/>
          <a:ext cx="8127999" cy="26792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828109502"/>
                    </a:ext>
                  </a:extLst>
                </a:gridCol>
                <a:gridCol w="2921108">
                  <a:extLst>
                    <a:ext uri="{9D8B030D-6E8A-4147-A177-3AD203B41FA5}">
                      <a16:colId xmlns:a16="http://schemas.microsoft.com/office/drawing/2014/main" val="2646866716"/>
                    </a:ext>
                  </a:extLst>
                </a:gridCol>
                <a:gridCol w="2497558">
                  <a:extLst>
                    <a:ext uri="{9D8B030D-6E8A-4147-A177-3AD203B41FA5}">
                      <a16:colId xmlns:a16="http://schemas.microsoft.com/office/drawing/2014/main" val="3986222217"/>
                    </a:ext>
                  </a:extLst>
                </a:gridCol>
              </a:tblGrid>
              <a:tr h="669814">
                <a:tc>
                  <a:txBody>
                    <a:bodyPr/>
                    <a:lstStyle/>
                    <a:p>
                      <a:pPr algn="ctr"/>
                      <a:endParaRPr lang="en-TR" sz="2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TR" sz="2000" b="1" dirty="0">
                          <a:solidFill>
                            <a:srgbClr val="C00000"/>
                          </a:solidFill>
                        </a:rPr>
                        <a:t>ORAL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TR" sz="2000" b="1" dirty="0">
                          <a:solidFill>
                            <a:srgbClr val="C00000"/>
                          </a:solidFill>
                        </a:rPr>
                        <a:t>IV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4839547"/>
                  </a:ext>
                </a:extLst>
              </a:tr>
              <a:tr h="669814">
                <a:tc>
                  <a:txBody>
                    <a:bodyPr/>
                    <a:lstStyle/>
                    <a:p>
                      <a:r>
                        <a:rPr lang="en-TR" sz="2000" b="1" dirty="0"/>
                        <a:t>Total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TR" dirty="0"/>
                        <a:t>1330 mg /kg/ 72 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TR" dirty="0"/>
                        <a:t>300 mg/kg/21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344006"/>
                  </a:ext>
                </a:extLst>
              </a:tr>
              <a:tr h="669814">
                <a:tc>
                  <a:txBody>
                    <a:bodyPr/>
                    <a:lstStyle/>
                    <a:p>
                      <a:r>
                        <a:rPr lang="en-TR" sz="2000" b="1" dirty="0"/>
                        <a:t>Loading dose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TR" dirty="0"/>
                        <a:t>140 mg/kg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TR" dirty="0"/>
                        <a:t>150 mg/kg/60 min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73869"/>
                  </a:ext>
                </a:extLst>
              </a:tr>
              <a:tr h="669814">
                <a:tc>
                  <a:txBody>
                    <a:bodyPr/>
                    <a:lstStyle/>
                    <a:p>
                      <a:endParaRPr lang="en-TR" sz="20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TR" dirty="0"/>
                        <a:t>70 mg/kg</a:t>
                      </a:r>
                    </a:p>
                    <a:p>
                      <a:pPr algn="r"/>
                      <a:r>
                        <a:rPr lang="en-US" dirty="0"/>
                        <a:t>17 times at 4-hour intervals</a:t>
                      </a:r>
                      <a:endParaRPr lang="en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TR" dirty="0"/>
                        <a:t>50 mg /kg/ 4 h</a:t>
                      </a:r>
                    </a:p>
                    <a:p>
                      <a:pPr algn="r"/>
                      <a:r>
                        <a:rPr lang="en-TR" dirty="0"/>
                        <a:t>100 mg/kg/16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096031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449AEBF-9003-2322-19AC-47257BBD026A}"/>
              </a:ext>
            </a:extLst>
          </p:cNvPr>
          <p:cNvSpPr/>
          <p:nvPr/>
        </p:nvSpPr>
        <p:spPr>
          <a:xfrm>
            <a:off x="231494" y="345999"/>
            <a:ext cx="534750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solidFill>
                  <a:srgbClr val="C00000"/>
                </a:solidFill>
              </a:rPr>
              <a:t>Paracetamol 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ea typeface="幼圆" pitchFamily="49" charset="-122"/>
                <a:cs typeface="Malgun Gothic" panose="020B0503020000020004" charset="-127"/>
                <a:sym typeface="+mn-ea"/>
              </a:rPr>
              <a:t>(A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</a:rPr>
              <a:t>cetaminophen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ea typeface="幼圆" pitchFamily="49" charset="-122"/>
                <a:cs typeface="Malgun Gothic" panose="020B0503020000020004" charset="-127"/>
                <a:sym typeface="+mn-ea"/>
              </a:rPr>
              <a:t>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163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err="1" smtClean="0"/>
              <a:t>What</a:t>
            </a:r>
            <a:r>
              <a:rPr lang="tr-TR" dirty="0" smtClean="0"/>
              <a:t> </a:t>
            </a:r>
            <a:r>
              <a:rPr lang="tr-TR" dirty="0" err="1"/>
              <a:t>type</a:t>
            </a:r>
            <a:r>
              <a:rPr lang="tr-TR" dirty="0"/>
              <a:t> of </a:t>
            </a:r>
            <a:r>
              <a:rPr lang="tr-TR" dirty="0" err="1"/>
              <a:t>undernutrition</a:t>
            </a:r>
            <a:r>
              <a:rPr lang="tr-TR" dirty="0"/>
              <a:t> </a:t>
            </a:r>
            <a:r>
              <a:rPr lang="tr-TR" dirty="0" err="1"/>
              <a:t>may</a:t>
            </a:r>
            <a:r>
              <a:rPr lang="tr-TR" dirty="0"/>
              <a:t> be </a:t>
            </a:r>
            <a:r>
              <a:rPr lang="tr-TR" dirty="0" err="1"/>
              <a:t>irreversible</a:t>
            </a:r>
            <a:r>
              <a:rPr lang="tr-TR" dirty="0"/>
              <a:t>?</a:t>
            </a:r>
            <a:br>
              <a:rPr lang="tr-TR" dirty="0"/>
            </a:b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A</a:t>
            </a:r>
            <a:r>
              <a:rPr lang="tr-TR" dirty="0" smtClean="0"/>
              <a:t>) </a:t>
            </a:r>
            <a:r>
              <a:rPr lang="tr-TR" dirty="0" err="1" smtClean="0"/>
              <a:t>Underweight</a:t>
            </a:r>
            <a:endParaRPr lang="tr-TR" dirty="0" smtClean="0"/>
          </a:p>
          <a:p>
            <a:pPr marL="0" indent="0">
              <a:buNone/>
            </a:pPr>
            <a:r>
              <a:rPr lang="tr-TR" dirty="0" smtClean="0"/>
              <a:t>B) </a:t>
            </a:r>
            <a:r>
              <a:rPr lang="tr-TR" dirty="0" err="1" smtClean="0"/>
              <a:t>Wasting</a:t>
            </a:r>
            <a:endParaRPr lang="tr-TR" dirty="0" smtClean="0"/>
          </a:p>
          <a:p>
            <a:pPr marL="0" indent="0">
              <a:buNone/>
            </a:pPr>
            <a:r>
              <a:rPr lang="tr-TR" dirty="0" smtClean="0"/>
              <a:t>C) </a:t>
            </a:r>
            <a:r>
              <a:rPr lang="tr-TR" dirty="0" err="1" smtClean="0"/>
              <a:t>Stunting</a:t>
            </a:r>
            <a:endParaRPr lang="tr-TR" dirty="0" smtClean="0"/>
          </a:p>
          <a:p>
            <a:pPr marL="0" indent="0">
              <a:buNone/>
            </a:pPr>
            <a:r>
              <a:rPr lang="tr-TR" dirty="0" smtClean="0"/>
              <a:t>D) </a:t>
            </a:r>
            <a:r>
              <a:rPr lang="tr-TR" dirty="0" err="1" smtClean="0"/>
              <a:t>Micronutrient</a:t>
            </a:r>
            <a:r>
              <a:rPr lang="tr-TR" dirty="0" smtClean="0"/>
              <a:t> </a:t>
            </a:r>
            <a:r>
              <a:rPr lang="tr-TR" dirty="0" err="1" smtClean="0"/>
              <a:t>deficiency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0027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0635" y="1867354"/>
            <a:ext cx="10515600" cy="1325563"/>
          </a:xfrm>
        </p:spPr>
        <p:txBody>
          <a:bodyPr/>
          <a:lstStyle/>
          <a:p>
            <a:r>
              <a:rPr lang="tr-TR" dirty="0" err="1"/>
              <a:t>Please</a:t>
            </a:r>
            <a:r>
              <a:rPr lang="tr-TR" dirty="0"/>
              <a:t> </a:t>
            </a:r>
            <a:r>
              <a:rPr lang="tr-TR" dirty="0" err="1"/>
              <a:t>tell</a:t>
            </a:r>
            <a:r>
              <a:rPr lang="tr-TR" dirty="0"/>
              <a:t> </a:t>
            </a:r>
            <a:r>
              <a:rPr lang="tr-TR" dirty="0" err="1"/>
              <a:t>the</a:t>
            </a:r>
            <a:r>
              <a:rPr lang="tr-TR" dirty="0"/>
              <a:t> risk </a:t>
            </a:r>
            <a:r>
              <a:rPr lang="tr-TR" dirty="0" err="1"/>
              <a:t>factors</a:t>
            </a:r>
            <a:r>
              <a:rPr lang="tr-TR" dirty="0"/>
              <a:t> of </a:t>
            </a:r>
            <a:r>
              <a:rPr lang="tr-TR" dirty="0" err="1"/>
              <a:t>malnutrition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5552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Risk </a:t>
            </a:r>
            <a:r>
              <a:rPr lang="tr-TR" dirty="0" err="1"/>
              <a:t>factors</a:t>
            </a:r>
            <a:endParaRPr lang="tr-TR" dirty="0"/>
          </a:p>
          <a:p>
            <a:pPr lvl="1"/>
            <a:r>
              <a:rPr lang="tr-TR" dirty="0" err="1"/>
              <a:t>Prematurity</a:t>
            </a:r>
            <a:endParaRPr lang="tr-TR" dirty="0"/>
          </a:p>
          <a:p>
            <a:pPr lvl="1"/>
            <a:r>
              <a:rPr lang="tr-TR" dirty="0"/>
              <a:t>Small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gestational</a:t>
            </a:r>
            <a:r>
              <a:rPr lang="tr-TR" dirty="0"/>
              <a:t> </a:t>
            </a:r>
            <a:r>
              <a:rPr lang="tr-TR" dirty="0" err="1"/>
              <a:t>age</a:t>
            </a:r>
            <a:endParaRPr lang="tr-TR" dirty="0"/>
          </a:p>
          <a:p>
            <a:pPr lvl="1"/>
            <a:r>
              <a:rPr lang="tr-TR" dirty="0" err="1"/>
              <a:t>Maternal</a:t>
            </a:r>
            <a:r>
              <a:rPr lang="tr-TR" dirty="0"/>
              <a:t> </a:t>
            </a:r>
            <a:r>
              <a:rPr lang="tr-TR" dirty="0" err="1"/>
              <a:t>disease</a:t>
            </a:r>
            <a:r>
              <a:rPr lang="tr-TR" dirty="0"/>
              <a:t> (</a:t>
            </a:r>
            <a:r>
              <a:rPr lang="tr-TR" dirty="0" err="1"/>
              <a:t>Chronic</a:t>
            </a:r>
            <a:r>
              <a:rPr lang="tr-TR" dirty="0"/>
              <a:t> </a:t>
            </a:r>
            <a:r>
              <a:rPr lang="tr-TR" dirty="0" err="1"/>
              <a:t>disease</a:t>
            </a:r>
            <a:r>
              <a:rPr lang="tr-TR" dirty="0"/>
              <a:t>, </a:t>
            </a:r>
            <a:r>
              <a:rPr lang="tr-TR" dirty="0" err="1"/>
              <a:t>depression</a:t>
            </a:r>
            <a:r>
              <a:rPr lang="tr-TR" dirty="0"/>
              <a:t>…)</a:t>
            </a:r>
          </a:p>
          <a:p>
            <a:pPr lvl="1"/>
            <a:r>
              <a:rPr lang="tr-TR" dirty="0" err="1"/>
              <a:t>Chronic</a:t>
            </a:r>
            <a:r>
              <a:rPr lang="tr-TR" dirty="0"/>
              <a:t> </a:t>
            </a:r>
            <a:r>
              <a:rPr lang="tr-TR" dirty="0" err="1"/>
              <a:t>disease</a:t>
            </a:r>
            <a:r>
              <a:rPr lang="tr-TR" dirty="0"/>
              <a:t> of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child</a:t>
            </a:r>
            <a:r>
              <a:rPr lang="tr-TR" dirty="0"/>
              <a:t> (</a:t>
            </a:r>
            <a:r>
              <a:rPr lang="tr-TR" dirty="0" err="1"/>
              <a:t>allergy</a:t>
            </a:r>
            <a:r>
              <a:rPr lang="tr-TR" dirty="0"/>
              <a:t>, </a:t>
            </a:r>
            <a:r>
              <a:rPr lang="tr-TR" dirty="0" err="1"/>
              <a:t>chronic</a:t>
            </a:r>
            <a:r>
              <a:rPr lang="tr-TR" dirty="0"/>
              <a:t> </a:t>
            </a:r>
            <a:r>
              <a:rPr lang="tr-TR" dirty="0" err="1"/>
              <a:t>renal</a:t>
            </a:r>
            <a:r>
              <a:rPr lang="tr-TR" dirty="0"/>
              <a:t> </a:t>
            </a:r>
            <a:r>
              <a:rPr lang="tr-TR" dirty="0" err="1"/>
              <a:t>disease</a:t>
            </a:r>
            <a:r>
              <a:rPr lang="tr-TR" dirty="0"/>
              <a:t>, </a:t>
            </a:r>
            <a:r>
              <a:rPr lang="tr-TR" dirty="0" err="1"/>
              <a:t>chronic</a:t>
            </a:r>
            <a:r>
              <a:rPr lang="tr-TR" dirty="0"/>
              <a:t> </a:t>
            </a:r>
            <a:r>
              <a:rPr lang="tr-TR" dirty="0" err="1"/>
              <a:t>liver</a:t>
            </a:r>
            <a:r>
              <a:rPr lang="tr-TR" dirty="0"/>
              <a:t> </a:t>
            </a:r>
            <a:r>
              <a:rPr lang="tr-TR" dirty="0" err="1"/>
              <a:t>disease</a:t>
            </a:r>
            <a:r>
              <a:rPr lang="tr-TR" dirty="0"/>
              <a:t>, </a:t>
            </a:r>
            <a:r>
              <a:rPr lang="tr-TR" dirty="0" err="1"/>
              <a:t>cystic</a:t>
            </a:r>
            <a:r>
              <a:rPr lang="tr-TR" dirty="0"/>
              <a:t> </a:t>
            </a:r>
            <a:r>
              <a:rPr lang="tr-TR" dirty="0" err="1"/>
              <a:t>fibrozis</a:t>
            </a:r>
            <a:r>
              <a:rPr lang="tr-TR" dirty="0"/>
              <a:t>, </a:t>
            </a:r>
            <a:r>
              <a:rPr lang="tr-TR" dirty="0" err="1"/>
              <a:t>chromosomal</a:t>
            </a:r>
            <a:r>
              <a:rPr lang="tr-TR" dirty="0"/>
              <a:t> </a:t>
            </a:r>
            <a:r>
              <a:rPr lang="tr-TR" dirty="0" err="1"/>
              <a:t>abnormallities</a:t>
            </a:r>
            <a:r>
              <a:rPr lang="tr-TR" dirty="0"/>
              <a:t>, </a:t>
            </a:r>
            <a:r>
              <a:rPr lang="tr-TR" dirty="0" err="1"/>
              <a:t>conjenital</a:t>
            </a:r>
            <a:r>
              <a:rPr lang="tr-TR" dirty="0"/>
              <a:t> </a:t>
            </a:r>
            <a:r>
              <a:rPr lang="tr-TR" dirty="0" err="1"/>
              <a:t>heart</a:t>
            </a:r>
            <a:r>
              <a:rPr lang="tr-TR" dirty="0"/>
              <a:t> </a:t>
            </a:r>
            <a:r>
              <a:rPr lang="tr-TR" dirty="0" err="1"/>
              <a:t>defects</a:t>
            </a:r>
            <a:r>
              <a:rPr lang="tr-TR" dirty="0"/>
              <a:t>, </a:t>
            </a:r>
            <a:r>
              <a:rPr lang="tr-TR" dirty="0" err="1"/>
              <a:t>malignency</a:t>
            </a:r>
            <a:r>
              <a:rPr lang="tr-TR" dirty="0"/>
              <a:t>, </a:t>
            </a:r>
            <a:r>
              <a:rPr lang="tr-TR" dirty="0" err="1"/>
              <a:t>malabsorption</a:t>
            </a:r>
            <a:r>
              <a:rPr lang="tr-TR" dirty="0"/>
              <a:t>….)</a:t>
            </a:r>
          </a:p>
          <a:p>
            <a:pPr lvl="1"/>
            <a:r>
              <a:rPr lang="tr-TR" dirty="0" err="1"/>
              <a:t>Socioeconomic</a:t>
            </a:r>
            <a:r>
              <a:rPr lang="tr-TR" dirty="0"/>
              <a:t> </a:t>
            </a:r>
            <a:r>
              <a:rPr lang="tr-TR" dirty="0" err="1"/>
              <a:t>factors</a:t>
            </a:r>
            <a:r>
              <a:rPr lang="tr-TR" dirty="0"/>
              <a:t> (</a:t>
            </a:r>
            <a:r>
              <a:rPr lang="tr-TR" dirty="0" err="1"/>
              <a:t>poverty</a:t>
            </a:r>
            <a:r>
              <a:rPr lang="tr-TR" dirty="0"/>
              <a:t>, </a:t>
            </a:r>
            <a:r>
              <a:rPr lang="tr-TR" dirty="0" err="1"/>
              <a:t>low</a:t>
            </a:r>
            <a:r>
              <a:rPr lang="tr-TR" dirty="0"/>
              <a:t> </a:t>
            </a:r>
            <a:r>
              <a:rPr lang="tr-TR" dirty="0" err="1"/>
              <a:t>education</a:t>
            </a:r>
            <a:r>
              <a:rPr lang="tr-TR" dirty="0"/>
              <a:t> </a:t>
            </a:r>
            <a:r>
              <a:rPr lang="tr-TR" dirty="0" err="1"/>
              <a:t>level</a:t>
            </a:r>
            <a:r>
              <a:rPr lang="tr-TR" dirty="0"/>
              <a:t>…)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055179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2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28"/>
</p:tagLst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1180</Words>
  <Application>Microsoft Office PowerPoint</Application>
  <PresentationFormat>Geniş ekran</PresentationFormat>
  <Paragraphs>269</Paragraphs>
  <Slides>57</Slides>
  <Notes>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57</vt:i4>
      </vt:variant>
    </vt:vector>
  </HeadingPairs>
  <TitlesOfParts>
    <vt:vector size="67" baseType="lpstr">
      <vt:lpstr>Malgun Gothic</vt:lpstr>
      <vt:lpstr>Arial</vt:lpstr>
      <vt:lpstr>Calibri</vt:lpstr>
      <vt:lpstr>Calibri Light</vt:lpstr>
      <vt:lpstr>Helvetica</vt:lpstr>
      <vt:lpstr>Times New Roman</vt:lpstr>
      <vt:lpstr>Wingdings</vt:lpstr>
      <vt:lpstr>Wingdings 2</vt:lpstr>
      <vt:lpstr>幼圆</vt:lpstr>
      <vt:lpstr>Office Teması</vt:lpstr>
      <vt:lpstr>What  is the pathological short stature? </vt:lpstr>
      <vt:lpstr>PowerPoint Sunusu</vt:lpstr>
      <vt:lpstr>What is the contitustional short stature ?</vt:lpstr>
      <vt:lpstr>What are the features of bronchiolitis?</vt:lpstr>
      <vt:lpstr>PowerPoint Sunusu</vt:lpstr>
      <vt:lpstr>Factors???</vt:lpstr>
      <vt:lpstr>Factors??</vt:lpstr>
      <vt:lpstr>Would you classify community-acquired pneumonia</vt:lpstr>
      <vt:lpstr>PowerPoint Sunusu</vt:lpstr>
      <vt:lpstr>Which patient should be hospitalized?</vt:lpstr>
      <vt:lpstr>PowerPoint Sunusu</vt:lpstr>
      <vt:lpstr>PowerPoint Sunusu</vt:lpstr>
      <vt:lpstr>PowerPoint Sunusu</vt:lpstr>
      <vt:lpstr>??</vt:lpstr>
      <vt:lpstr>PowerPoint Sunusu</vt:lpstr>
      <vt:lpstr>PowerPoint Sunusu</vt:lpstr>
      <vt:lpstr>What are the complications of disease which is shown ?</vt:lpstr>
      <vt:lpstr>PowerPoint Sunusu</vt:lpstr>
      <vt:lpstr>PowerPoint Sunusu</vt:lpstr>
      <vt:lpstr>What are common problems seen in an infant of a diabetic mother?</vt:lpstr>
      <vt:lpstr>PowerPoint Sunusu</vt:lpstr>
      <vt:lpstr>Is it necessary to check blood sugar level in all newborns?</vt:lpstr>
      <vt:lpstr>Answer is NO</vt:lpstr>
      <vt:lpstr>Which infants are at risk for hypoglycemia?</vt:lpstr>
      <vt:lpstr>PowerPoint Sunusu</vt:lpstr>
      <vt:lpstr>Please list physiological skin findings in a newborn (5 will be enough) </vt:lpstr>
      <vt:lpstr>PowerPoint Sunusu</vt:lpstr>
      <vt:lpstr>When do you suspect an abnormal external genitalia ?</vt:lpstr>
      <vt:lpstr>  Internal and external reproductive organs in male </vt:lpstr>
      <vt:lpstr>PowerPoint Sunusu</vt:lpstr>
      <vt:lpstr>What are the pathlogical findings for external genitalia in a girl?</vt:lpstr>
      <vt:lpstr>  Internal and external reproductive organs in female </vt:lpstr>
      <vt:lpstr>PowerPoint Sunusu</vt:lpstr>
      <vt:lpstr>PowerPoint Sunusu</vt:lpstr>
      <vt:lpstr>PowerPoint Sunusu</vt:lpstr>
      <vt:lpstr>When do you think androgen excess in a girl? </vt:lpstr>
      <vt:lpstr>46,XX  DSD’s with androgene ecsess </vt:lpstr>
      <vt:lpstr>PowerPoint Sunusu</vt:lpstr>
      <vt:lpstr>46,XY DSDs </vt:lpstr>
      <vt:lpstr>PowerPoint Sunusu</vt:lpstr>
      <vt:lpstr>Why is the important NST for babies?</vt:lpstr>
      <vt:lpstr>PowerPoint Sunusu</vt:lpstr>
      <vt:lpstr>What are the causes of  CH?</vt:lpstr>
      <vt:lpstr>Etiology </vt:lpstr>
      <vt:lpstr> Which patients have risk for Central CH?</vt:lpstr>
      <vt:lpstr>What does it mean that Transient CH?</vt:lpstr>
      <vt:lpstr>What should be the treatment dose?</vt:lpstr>
      <vt:lpstr>Management of childhood poisoning</vt:lpstr>
      <vt:lpstr>PowerPoint Sunusu</vt:lpstr>
      <vt:lpstr>PowerPoint Sunusu</vt:lpstr>
      <vt:lpstr>  Rumack-Matthew Nomogram</vt:lpstr>
      <vt:lpstr>PowerPoint Sunusu</vt:lpstr>
      <vt:lpstr>PowerPoint Sunusu</vt:lpstr>
      <vt:lpstr>N-Acetyl Cysteine</vt:lpstr>
      <vt:lpstr>What type of undernutrition may be irreversible? </vt:lpstr>
      <vt:lpstr>Please tell the risk factors of malnutrition 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the definition of high risk newborn?</dc:title>
  <dc:creator>Microsoft Office User</dc:creator>
  <cp:lastModifiedBy>ronaldinho424</cp:lastModifiedBy>
  <cp:revision>14</cp:revision>
  <dcterms:created xsi:type="dcterms:W3CDTF">2022-11-16T07:26:34Z</dcterms:created>
  <dcterms:modified xsi:type="dcterms:W3CDTF">2022-11-18T09:21:42Z</dcterms:modified>
</cp:coreProperties>
</file>